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5" r:id="rId16"/>
    <p:sldId id="276" r:id="rId17"/>
    <p:sldId id="280" r:id="rId18"/>
    <p:sldId id="278" r:id="rId19"/>
    <p:sldId id="277" r:id="rId20"/>
    <p:sldId id="281" r:id="rId21"/>
    <p:sldId id="282" r:id="rId22"/>
    <p:sldId id="283" r:id="rId23"/>
    <p:sldId id="285" r:id="rId24"/>
    <p:sldId id="286" r:id="rId25"/>
    <p:sldId id="288" r:id="rId26"/>
    <p:sldId id="289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A4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57" d="100"/>
          <a:sy n="57" d="100"/>
        </p:scale>
        <p:origin x="-1546" y="-2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156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43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6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37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4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47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28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41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33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54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B3FB2-AD36-B348-97F9-CB582C54838F}" type="datetimeFigureOut">
              <a:rPr lang="en-US" smtClean="0"/>
              <a:t>10/11/2019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34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7583" y="2593786"/>
            <a:ext cx="4101007" cy="931790"/>
          </a:xfrm>
        </p:spPr>
        <p:txBody>
          <a:bodyPr>
            <a:noAutofit/>
          </a:bodyPr>
          <a:lstStyle/>
          <a:p>
            <a:r>
              <a:rPr lang="es-MX" sz="3600" b="1" dirty="0"/>
              <a:t>SER Y HACER</a:t>
            </a:r>
            <a:br>
              <a:rPr lang="es-MX" sz="3600" b="1" dirty="0"/>
            </a:br>
            <a:r>
              <a:rPr lang="es-MX" sz="3600" b="1" dirty="0"/>
              <a:t>AREA I </a:t>
            </a:r>
            <a:r>
              <a:rPr lang="es-MX" sz="3600" b="1" dirty="0" smtClean="0"/>
              <a:t>DIOCESANA</a:t>
            </a:r>
            <a:endParaRPr lang="en-US" sz="3600" b="1" dirty="0">
              <a:latin typeface="Century Gothic"/>
              <a:cs typeface="Century Gothic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805" y="3700603"/>
            <a:ext cx="6400800" cy="1752600"/>
          </a:xfrm>
        </p:spPr>
        <p:txBody>
          <a:bodyPr>
            <a:normAutofit/>
          </a:bodyPr>
          <a:lstStyle/>
          <a:p>
            <a:r>
              <a:rPr lang="es-MX" sz="2000" b="1" dirty="0"/>
              <a:t>1a. REUNIÓN DE BLOQUE</a:t>
            </a:r>
            <a:endParaRPr lang="en-US" sz="2000" b="1" dirty="0">
              <a:latin typeface="Century Gothic"/>
              <a:cs typeface="Century Gothic"/>
            </a:endParaRPr>
          </a:p>
        </p:txBody>
      </p:sp>
      <p:pic>
        <p:nvPicPr>
          <p:cNvPr id="6" name="Picture 5" descr="LOGO EQUIPO ENTRANTE  201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6408590" y="2326702"/>
            <a:ext cx="2584433" cy="2666382"/>
          </a:xfrm>
          <a:prstGeom prst="rect">
            <a:avLst/>
          </a:prstGeom>
        </p:spPr>
      </p:pic>
      <p:pic>
        <p:nvPicPr>
          <p:cNvPr id="7" name="Picture 6" descr="1logomf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97" y="1859364"/>
            <a:ext cx="1903922" cy="33324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49238" y="101976"/>
            <a:ext cx="34791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Equipo Coordinador Nacional</a:t>
            </a:r>
          </a:p>
          <a:p>
            <a:pPr algn="r"/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539" y="218852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 smtClean="0">
                <a:solidFill>
                  <a:schemeClr val="bg1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64185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14589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401934" y="361742"/>
            <a:ext cx="825946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b="1" dirty="0"/>
              <a:t>EL TESTIMONIO…</a:t>
            </a:r>
            <a:endParaRPr lang="es-MX" sz="3200" dirty="0"/>
          </a:p>
        </p:txBody>
      </p:sp>
      <p:sp>
        <p:nvSpPr>
          <p:cNvPr id="6" name="5 Rectángulo"/>
          <p:cNvSpPr/>
          <p:nvPr/>
        </p:nvSpPr>
        <p:spPr>
          <a:xfrm>
            <a:off x="512466" y="1024932"/>
            <a:ext cx="8239648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sz="2200" dirty="0"/>
              <a:t>Para poder atraer a otros matrimonios a nuestro querido MFC, es </a:t>
            </a:r>
            <a:r>
              <a:rPr lang="es-MX" sz="2200" dirty="0" smtClean="0"/>
              <a:t>necesario dar </a:t>
            </a:r>
            <a:r>
              <a:rPr lang="es-MX" sz="2200" dirty="0"/>
              <a:t>un buen testimonio cristiano. </a:t>
            </a:r>
            <a:r>
              <a:rPr lang="es-MX" sz="2200" dirty="0" smtClean="0"/>
              <a:t>Hay un dicho muy cierto  “Las palabras jalan pero </a:t>
            </a:r>
            <a:r>
              <a:rPr lang="es-MX" sz="2200" dirty="0"/>
              <a:t>el ejemplo </a:t>
            </a:r>
            <a:r>
              <a:rPr lang="es-MX" sz="2200" dirty="0" smtClean="0"/>
              <a:t>arrastra”.</a:t>
            </a:r>
          </a:p>
          <a:p>
            <a:pPr algn="just"/>
            <a:endParaRPr lang="es-MX" sz="2200" dirty="0"/>
          </a:p>
          <a:p>
            <a:pPr algn="just"/>
            <a:r>
              <a:rPr lang="es-MX" sz="2200" dirty="0"/>
              <a:t>Si quieres lograr una buena Pesca en tu Diócesis, debes dejarte arrastrar </a:t>
            </a:r>
            <a:r>
              <a:rPr lang="es-MX" sz="2200" dirty="0" smtClean="0"/>
              <a:t>por Jesús </a:t>
            </a:r>
            <a:r>
              <a:rPr lang="es-MX" sz="2200" dirty="0"/>
              <a:t>y lograr transmitir </a:t>
            </a:r>
            <a:r>
              <a:rPr lang="es-MX" sz="2200" dirty="0" smtClean="0"/>
              <a:t>lo que has mejorado o cambiado, </a:t>
            </a:r>
            <a:r>
              <a:rPr lang="es-MX" sz="2200" dirty="0"/>
              <a:t>e</a:t>
            </a:r>
            <a:r>
              <a:rPr lang="es-MX" sz="2200" dirty="0" smtClean="0"/>
              <a:t>n </a:t>
            </a:r>
            <a:r>
              <a:rPr lang="es-MX" sz="2200" dirty="0"/>
              <a:t>tu persona, en </a:t>
            </a:r>
            <a:r>
              <a:rPr lang="es-MX" sz="2200" dirty="0" smtClean="0"/>
              <a:t>tu matrimonio </a:t>
            </a:r>
            <a:r>
              <a:rPr lang="es-MX" sz="2200" dirty="0"/>
              <a:t>y en tu </a:t>
            </a:r>
            <a:r>
              <a:rPr lang="es-MX" sz="2200" dirty="0" smtClean="0"/>
              <a:t>familia, se </a:t>
            </a:r>
            <a:r>
              <a:rPr lang="es-MX" sz="2200" dirty="0"/>
              <a:t>debe notar que Cristo </a:t>
            </a:r>
            <a:r>
              <a:rPr lang="es-MX" sz="2200" dirty="0" smtClean="0"/>
              <a:t>esta en ti.</a:t>
            </a:r>
            <a:endParaRPr lang="es-MX" sz="22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4747" y="3774970"/>
            <a:ext cx="2582427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63419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5879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291402" y="311499"/>
            <a:ext cx="502989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400" b="1" dirty="0"/>
              <a:t>LA CARIDAD</a:t>
            </a:r>
            <a:endParaRPr lang="es-MX" sz="2400" dirty="0"/>
          </a:p>
        </p:txBody>
      </p:sp>
      <p:sp>
        <p:nvSpPr>
          <p:cNvPr id="6" name="5 Rectángulo"/>
          <p:cNvSpPr/>
          <p:nvPr/>
        </p:nvSpPr>
        <p:spPr>
          <a:xfrm>
            <a:off x="422031" y="650104"/>
            <a:ext cx="500086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sz="2000" dirty="0">
                <a:cs typeface="Arial" panose="020B0604020202020204" pitchFamily="34" charset="0"/>
              </a:rPr>
              <a:t>Virtud teologal del cristianismo que consiste en amar a Dios sobre todas las cosas y al prójimo como a uno mismo</a:t>
            </a:r>
            <a:r>
              <a:rPr lang="es-MX" sz="2000" dirty="0" smtClean="0">
                <a:cs typeface="Arial" panose="020B0604020202020204" pitchFamily="34" charset="0"/>
              </a:rPr>
              <a:t>.</a:t>
            </a:r>
          </a:p>
          <a:p>
            <a:pPr algn="just"/>
            <a:r>
              <a:rPr lang="es-MX" sz="2000" dirty="0">
                <a:cs typeface="Arial" panose="020B0604020202020204" pitchFamily="34" charset="0"/>
              </a:rPr>
              <a:t>Este afecto y cariño es el que entre los miembros del MFC, debe existir a todos los niveles y en todo momento y circunstancia</a:t>
            </a:r>
            <a:r>
              <a:rPr lang="es-MX" sz="2000" dirty="0" smtClean="0">
                <a:cs typeface="Arial" panose="020B0604020202020204" pitchFamily="34" charset="0"/>
              </a:rPr>
              <a:t>.</a:t>
            </a:r>
          </a:p>
          <a:p>
            <a:pPr algn="just"/>
            <a:endParaRPr lang="es-MX" sz="2000" dirty="0">
              <a:cs typeface="Arial" panose="020B0604020202020204" pitchFamily="34" charset="0"/>
            </a:endParaRPr>
          </a:p>
          <a:p>
            <a:pPr algn="just"/>
            <a:endParaRPr lang="es-MX" sz="2000" dirty="0" smtClean="0">
              <a:cs typeface="Arial" panose="020B0604020202020204" pitchFamily="34" charset="0"/>
            </a:endParaRPr>
          </a:p>
          <a:p>
            <a:pPr algn="just"/>
            <a:endParaRPr lang="es-MX" sz="2000" dirty="0">
              <a:cs typeface="Arial" panose="020B0604020202020204" pitchFamily="34" charset="0"/>
            </a:endParaRPr>
          </a:p>
        </p:txBody>
      </p:sp>
      <p:pic>
        <p:nvPicPr>
          <p:cNvPr id="2050" name="Picture 2" descr="Resultado de imagen para que es la caridad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888999"/>
            <a:ext cx="2781300" cy="1576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422031" y="2893925"/>
            <a:ext cx="5331069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sz="2000" dirty="0">
                <a:cs typeface="Arial" panose="020B0604020202020204" pitchFamily="34" charset="0"/>
              </a:rPr>
              <a:t>E</a:t>
            </a:r>
            <a:r>
              <a:rPr lang="es-MX" sz="2000" dirty="0" smtClean="0">
                <a:cs typeface="Arial" panose="020B0604020202020204" pitchFamily="34" charset="0"/>
              </a:rPr>
              <a:t>s </a:t>
            </a:r>
            <a:r>
              <a:rPr lang="es-MX" sz="2000" dirty="0">
                <a:cs typeface="Arial" panose="020B0604020202020204" pitchFamily="34" charset="0"/>
              </a:rPr>
              <a:t>una relación afectiva entre dos o más </a:t>
            </a:r>
            <a:r>
              <a:rPr lang="es-MX" sz="2000" dirty="0" smtClean="0">
                <a:cs typeface="Arial" panose="020B0604020202020204" pitchFamily="34" charset="0"/>
              </a:rPr>
              <a:t>personas. Es </a:t>
            </a:r>
            <a:r>
              <a:rPr lang="es-MX" sz="2000" dirty="0">
                <a:cs typeface="Arial" panose="020B0604020202020204" pitchFamily="34" charset="0"/>
              </a:rPr>
              <a:t>una de las relaciones interpersonales más comunes que la mayoría de las personas tienen en la vida</a:t>
            </a:r>
            <a:r>
              <a:rPr lang="es-MX" sz="2000" dirty="0" smtClean="0">
                <a:cs typeface="Arial" panose="020B0604020202020204" pitchFamily="34" charset="0"/>
              </a:rPr>
              <a:t>. </a:t>
            </a:r>
            <a:r>
              <a:rPr lang="es-MX" sz="2000" dirty="0">
                <a:cs typeface="Arial" panose="020B0604020202020204" pitchFamily="34" charset="0"/>
              </a:rPr>
              <a:t> </a:t>
            </a:r>
            <a:r>
              <a:rPr lang="es-MX" sz="2000" dirty="0" smtClean="0">
                <a:cs typeface="Arial" panose="020B0604020202020204" pitchFamily="34" charset="0"/>
              </a:rPr>
              <a:t>En el MFC nace del testimonio y la caridad </a:t>
            </a:r>
            <a:r>
              <a:rPr lang="es-MX" sz="2000" dirty="0">
                <a:cs typeface="Arial" panose="020B0604020202020204" pitchFamily="34" charset="0"/>
              </a:rPr>
              <a:t>que </a:t>
            </a:r>
            <a:r>
              <a:rPr lang="es-MX" sz="2000" dirty="0" smtClean="0">
                <a:cs typeface="Arial" panose="020B0604020202020204" pitchFamily="34" charset="0"/>
              </a:rPr>
              <a:t>es lo </a:t>
            </a:r>
            <a:r>
              <a:rPr lang="es-MX" sz="2000" dirty="0">
                <a:cs typeface="Arial" panose="020B0604020202020204" pitchFamily="34" charset="0"/>
              </a:rPr>
              <a:t>que nos anima a todos </a:t>
            </a:r>
            <a:r>
              <a:rPr lang="es-MX" sz="2000" dirty="0" smtClean="0">
                <a:cs typeface="Arial" panose="020B0604020202020204" pitchFamily="34" charset="0"/>
              </a:rPr>
              <a:t>a trabajar </a:t>
            </a:r>
            <a:r>
              <a:rPr lang="es-MX" sz="2000" dirty="0">
                <a:cs typeface="Arial" panose="020B0604020202020204" pitchFamily="34" charset="0"/>
              </a:rPr>
              <a:t>en </a:t>
            </a:r>
            <a:r>
              <a:rPr lang="es-MX" sz="2000" dirty="0" smtClean="0">
                <a:cs typeface="Arial" panose="020B0604020202020204" pitchFamily="34" charset="0"/>
              </a:rPr>
              <a:t>una tarea</a:t>
            </a:r>
            <a:r>
              <a:rPr lang="es-MX" sz="2000" dirty="0">
                <a:cs typeface="Arial" panose="020B0604020202020204" pitchFamily="34" charset="0"/>
              </a:rPr>
              <a:t>, pues los lazos de cariño entre </a:t>
            </a:r>
            <a:r>
              <a:rPr lang="es-MX" sz="2000" dirty="0" smtClean="0">
                <a:cs typeface="Arial" panose="020B0604020202020204" pitchFamily="34" charset="0"/>
              </a:rPr>
              <a:t>todos nosotros </a:t>
            </a:r>
            <a:r>
              <a:rPr lang="es-MX" sz="2000" dirty="0">
                <a:cs typeface="Arial" panose="020B0604020202020204" pitchFamily="34" charset="0"/>
              </a:rPr>
              <a:t>llegan a ser tan importantes </a:t>
            </a:r>
            <a:r>
              <a:rPr lang="es-MX" sz="2000" dirty="0" smtClean="0">
                <a:cs typeface="Arial" panose="020B0604020202020204" pitchFamily="34" charset="0"/>
              </a:rPr>
              <a:t>que esto </a:t>
            </a:r>
            <a:r>
              <a:rPr lang="es-MX" sz="2000" dirty="0">
                <a:cs typeface="Arial" panose="020B0604020202020204" pitchFamily="34" charset="0"/>
              </a:rPr>
              <a:t>es precisamente lo que nos acerca </a:t>
            </a:r>
            <a:r>
              <a:rPr lang="es-MX" sz="2000" dirty="0" smtClean="0">
                <a:cs typeface="Arial" panose="020B0604020202020204" pitchFamily="34" charset="0"/>
              </a:rPr>
              <a:t>a Dios </a:t>
            </a:r>
            <a:r>
              <a:rPr lang="es-MX" sz="2000" dirty="0">
                <a:cs typeface="Arial" panose="020B0604020202020204" pitchFamily="34" charset="0"/>
              </a:rPr>
              <a:t>y nos lleva a ocuparnos de sus cosas.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3429000"/>
            <a:ext cx="2781300" cy="1737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8 Rectángulo"/>
          <p:cNvSpPr/>
          <p:nvPr/>
        </p:nvSpPr>
        <p:spPr>
          <a:xfrm>
            <a:off x="422032" y="2465642"/>
            <a:ext cx="53310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400" b="1" dirty="0"/>
              <a:t>LA AMISTAD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361888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211015" y="211015"/>
            <a:ext cx="87420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400" b="1" dirty="0" smtClean="0">
                <a:latin typeface="+mj-lt"/>
                <a:cs typeface="Arial" panose="020B0604020202020204" pitchFamily="34" charset="0"/>
              </a:rPr>
              <a:t>     REQUISITOS PARA EL APOSTOLADO DE ÁREA I DIOCESANA</a:t>
            </a:r>
            <a:endParaRPr lang="es-MX" sz="24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6" name="5 Rectángulo"/>
          <p:cNvSpPr/>
          <p:nvPr/>
        </p:nvSpPr>
        <p:spPr>
          <a:xfrm>
            <a:off x="368301" y="692463"/>
            <a:ext cx="7937500" cy="7540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sz="2200" b="1" dirty="0" smtClean="0"/>
              <a:t>1.-	Tener todos los talleres y cursos así como un conocimiento                                                    	general del ser y hacer del ECD</a:t>
            </a:r>
          </a:p>
          <a:p>
            <a:pPr algn="just"/>
            <a:endParaRPr lang="es-MX" sz="2000" dirty="0" smtClean="0"/>
          </a:p>
          <a:p>
            <a:pPr algn="just"/>
            <a:r>
              <a:rPr lang="es-MX" sz="2000" dirty="0"/>
              <a:t>	</a:t>
            </a:r>
            <a:r>
              <a:rPr lang="es-MX" sz="2000" b="1" dirty="0" smtClean="0"/>
              <a:t>A)  </a:t>
            </a:r>
            <a:r>
              <a:rPr lang="es-MX" sz="2000" dirty="0" smtClean="0"/>
              <a:t>Mantener </a:t>
            </a:r>
            <a:r>
              <a:rPr lang="es-MX" sz="2000" dirty="0"/>
              <a:t>vigentes el </a:t>
            </a:r>
            <a:r>
              <a:rPr lang="es-MX" sz="2000" dirty="0" smtClean="0"/>
              <a:t>Taller </a:t>
            </a:r>
            <a:r>
              <a:rPr lang="es-MX" sz="2000" dirty="0"/>
              <a:t>de </a:t>
            </a:r>
            <a:r>
              <a:rPr lang="es-MX" sz="2000" dirty="0" smtClean="0"/>
              <a:t>Metodología</a:t>
            </a:r>
            <a:r>
              <a:rPr lang="es-MX" sz="2000" dirty="0"/>
              <a:t>, </a:t>
            </a:r>
            <a:r>
              <a:rPr lang="es-MX" sz="2000" dirty="0" smtClean="0"/>
              <a:t>Taller </a:t>
            </a:r>
            <a:r>
              <a:rPr lang="es-MX" sz="2000" dirty="0"/>
              <a:t>del M</a:t>
            </a:r>
            <a:r>
              <a:rPr lang="es-MX" sz="2000" dirty="0" smtClean="0"/>
              <a:t>anual </a:t>
            </a:r>
            <a:r>
              <a:rPr lang="es-MX" sz="2000" dirty="0"/>
              <a:t>de </a:t>
            </a:r>
            <a:r>
              <a:rPr lang="es-MX" sz="2000" dirty="0" smtClean="0"/>
              <a:t>	Organización</a:t>
            </a:r>
            <a:r>
              <a:rPr lang="es-MX" sz="2000" dirty="0"/>
              <a:t>, CIP I y II, </a:t>
            </a:r>
            <a:r>
              <a:rPr lang="es-MX" sz="2000" dirty="0" smtClean="0"/>
              <a:t>Taller </a:t>
            </a:r>
            <a:r>
              <a:rPr lang="es-MX" sz="2000" dirty="0"/>
              <a:t>de </a:t>
            </a:r>
            <a:r>
              <a:rPr lang="es-MX" sz="2000" dirty="0" smtClean="0"/>
              <a:t>Profundización 	para Dirigentes</a:t>
            </a:r>
            <a:r>
              <a:rPr lang="es-MX" sz="2000" dirty="0"/>
              <a:t>, </a:t>
            </a:r>
            <a:r>
              <a:rPr lang="es-MX" sz="2000" dirty="0" smtClean="0"/>
              <a:t>Ser </a:t>
            </a:r>
            <a:r>
              <a:rPr lang="es-MX" sz="2000" dirty="0"/>
              <a:t>y </a:t>
            </a:r>
            <a:r>
              <a:rPr lang="es-MX" sz="2000" dirty="0" smtClean="0"/>
              <a:t>	Hacer </a:t>
            </a:r>
            <a:r>
              <a:rPr lang="es-MX" sz="2000" dirty="0"/>
              <a:t>del </a:t>
            </a:r>
            <a:r>
              <a:rPr lang="es-MX" sz="2000" dirty="0" err="1" smtClean="0"/>
              <a:t>Eq</a:t>
            </a:r>
            <a:r>
              <a:rPr lang="es-MX" sz="2000" dirty="0" smtClean="0"/>
              <a:t>. Zonal y Ser </a:t>
            </a:r>
            <a:r>
              <a:rPr lang="es-MX" sz="2000" dirty="0"/>
              <a:t>y </a:t>
            </a:r>
            <a:r>
              <a:rPr lang="es-MX" sz="2000" dirty="0" smtClean="0"/>
              <a:t>Hacer del </a:t>
            </a:r>
            <a:r>
              <a:rPr lang="es-MX" sz="2000" dirty="0" err="1" smtClean="0"/>
              <a:t>Eq</a:t>
            </a:r>
            <a:r>
              <a:rPr lang="es-MX" sz="2000" dirty="0" smtClean="0"/>
              <a:t>. Coordinador </a:t>
            </a:r>
            <a:r>
              <a:rPr lang="es-MX" sz="2000" dirty="0"/>
              <a:t>de S</a:t>
            </a:r>
            <a:r>
              <a:rPr lang="es-MX" sz="2000" dirty="0" smtClean="0"/>
              <a:t>ector.</a:t>
            </a:r>
          </a:p>
          <a:p>
            <a:pPr algn="just"/>
            <a:r>
              <a:rPr lang="es-MX" sz="2000" dirty="0"/>
              <a:t>	</a:t>
            </a:r>
            <a:r>
              <a:rPr lang="es-MX" sz="2000" b="1" dirty="0" smtClean="0"/>
              <a:t>B)  </a:t>
            </a:r>
            <a:r>
              <a:rPr lang="es-MX" sz="2000" dirty="0" smtClean="0"/>
              <a:t>Que </a:t>
            </a:r>
            <a:r>
              <a:rPr lang="es-MX" sz="2000" dirty="0"/>
              <a:t>se conozca y se cumpla lo establecido en el Manual </a:t>
            </a:r>
            <a:r>
              <a:rPr lang="es-MX" sz="2000" dirty="0" smtClean="0"/>
              <a:t>de 	Identidad </a:t>
            </a:r>
            <a:r>
              <a:rPr lang="es-MX" sz="2000" dirty="0"/>
              <a:t>y Ordenamientos</a:t>
            </a:r>
            <a:r>
              <a:rPr lang="es-MX" sz="2000" dirty="0" smtClean="0"/>
              <a:t>.</a:t>
            </a:r>
          </a:p>
          <a:p>
            <a:pPr algn="just"/>
            <a:r>
              <a:rPr lang="es-MX" sz="2000" dirty="0"/>
              <a:t>	</a:t>
            </a:r>
            <a:r>
              <a:rPr lang="es-MX" sz="2000" b="1" dirty="0" smtClean="0"/>
              <a:t>C)  </a:t>
            </a:r>
            <a:r>
              <a:rPr lang="es-MX" sz="2000" dirty="0" smtClean="0"/>
              <a:t>Apoyar los planes de trabajo y actividades estratégicas  de sus 	contrapartes  de áreas juveniles.</a:t>
            </a:r>
            <a:r>
              <a:rPr lang="es-MX" sz="2000" dirty="0"/>
              <a:t> </a:t>
            </a:r>
            <a:endParaRPr lang="es-MX" sz="2000" dirty="0" smtClean="0"/>
          </a:p>
          <a:p>
            <a:pPr algn="just"/>
            <a:r>
              <a:rPr lang="es-MX" sz="2000" dirty="0"/>
              <a:t>	</a:t>
            </a:r>
            <a:r>
              <a:rPr lang="es-MX" sz="2000" b="1" dirty="0" smtClean="0"/>
              <a:t>D) </a:t>
            </a:r>
            <a:r>
              <a:rPr lang="es-MX" sz="2000" dirty="0" smtClean="0"/>
              <a:t> Haber </a:t>
            </a:r>
            <a:r>
              <a:rPr lang="es-MX" sz="2000" dirty="0"/>
              <a:t>vivido el CBF con todos sus Momentos Fuertes</a:t>
            </a:r>
            <a:endParaRPr lang="es-MX" sz="2000" dirty="0" smtClean="0"/>
          </a:p>
          <a:p>
            <a:pPr algn="just"/>
            <a:r>
              <a:rPr lang="es-MX" sz="2000" dirty="0"/>
              <a:t>	</a:t>
            </a:r>
            <a:r>
              <a:rPr lang="es-MX" sz="2000" b="1" dirty="0" smtClean="0"/>
              <a:t>E)</a:t>
            </a:r>
            <a:r>
              <a:rPr lang="es-MX" sz="2000" dirty="0" smtClean="0"/>
              <a:t>  Participar </a:t>
            </a:r>
            <a:r>
              <a:rPr lang="es-MX" sz="2000" dirty="0"/>
              <a:t>en la elaboración del Plan de Trabajo de la </a:t>
            </a:r>
            <a:r>
              <a:rPr lang="es-MX" sz="2000" dirty="0" smtClean="0"/>
              <a:t>	Diócesis</a:t>
            </a:r>
            <a:r>
              <a:rPr lang="es-MX" sz="2000" dirty="0"/>
              <a:t>, </a:t>
            </a:r>
            <a:r>
              <a:rPr lang="es-MX" sz="2000" dirty="0" smtClean="0"/>
              <a:t>	integrando </a:t>
            </a:r>
            <a:r>
              <a:rPr lang="es-MX" sz="2000" dirty="0"/>
              <a:t>las actividades propias del área o </a:t>
            </a:r>
            <a:r>
              <a:rPr lang="es-MX" sz="2000" dirty="0" smtClean="0"/>
              <a:t>función </a:t>
            </a:r>
            <a:r>
              <a:rPr lang="es-MX" sz="2000" dirty="0"/>
              <a:t>y respecto a </a:t>
            </a:r>
            <a:r>
              <a:rPr lang="es-MX" sz="2000" dirty="0" smtClean="0"/>
              <a:t>	las 	cuales</a:t>
            </a:r>
            <a:r>
              <a:rPr lang="es-MX" sz="2000" dirty="0"/>
              <a:t>, dará </a:t>
            </a:r>
            <a:r>
              <a:rPr lang="es-MX" sz="2000" dirty="0" smtClean="0"/>
              <a:t>	seguimiento(evaluación</a:t>
            </a:r>
            <a:r>
              <a:rPr lang="es-MX" sz="2000" dirty="0"/>
              <a:t>), rendirá cuentas (informes) </a:t>
            </a:r>
            <a:r>
              <a:rPr lang="es-MX" sz="2000" dirty="0" smtClean="0"/>
              <a:t>	y 	aplicará </a:t>
            </a:r>
            <a:r>
              <a:rPr lang="es-MX" sz="2000" dirty="0"/>
              <a:t>mejoras</a:t>
            </a:r>
            <a:r>
              <a:rPr lang="es-MX" sz="2000" dirty="0" smtClean="0"/>
              <a:t>.</a:t>
            </a:r>
          </a:p>
          <a:p>
            <a:pPr algn="just"/>
            <a:r>
              <a:rPr lang="es-MX" sz="2000" dirty="0"/>
              <a:t>	</a:t>
            </a:r>
            <a:r>
              <a:rPr lang="es-MX" sz="2000" b="1" dirty="0" smtClean="0"/>
              <a:t>F)</a:t>
            </a:r>
            <a:r>
              <a:rPr lang="es-MX" sz="2000" dirty="0" smtClean="0"/>
              <a:t>  Participar </a:t>
            </a:r>
            <a:r>
              <a:rPr lang="es-MX" sz="2000" dirty="0"/>
              <a:t>en las reuniones a que sea convocado por el ECD</a:t>
            </a:r>
            <a:r>
              <a:rPr lang="es-MX" sz="2000" dirty="0" smtClean="0"/>
              <a:t>.</a:t>
            </a:r>
          </a:p>
          <a:p>
            <a:pPr algn="just"/>
            <a:r>
              <a:rPr lang="es-MX" sz="2000" dirty="0"/>
              <a:t>	</a:t>
            </a:r>
            <a:r>
              <a:rPr lang="es-MX" sz="2000" b="1" dirty="0" smtClean="0"/>
              <a:t>G)</a:t>
            </a:r>
            <a:r>
              <a:rPr lang="es-MX" sz="2000" dirty="0" smtClean="0"/>
              <a:t> Realizar una adecuada entrega de sus funciones, al finalizar el 	período de su cargo.</a:t>
            </a:r>
            <a:endParaRPr lang="es-MX" sz="2000" dirty="0"/>
          </a:p>
          <a:p>
            <a:pPr algn="just"/>
            <a:r>
              <a:rPr lang="es-MX" sz="2400" dirty="0" smtClean="0"/>
              <a:t>  </a:t>
            </a:r>
            <a:endParaRPr lang="es-MX" sz="2400" dirty="0"/>
          </a:p>
          <a:p>
            <a:pPr algn="just"/>
            <a:endParaRPr lang="es-MX" sz="2400" dirty="0" smtClean="0"/>
          </a:p>
          <a:p>
            <a:pPr algn="just"/>
            <a:endParaRPr lang="es-MX" sz="2400" dirty="0"/>
          </a:p>
          <a:p>
            <a:pPr algn="just"/>
            <a:endParaRPr lang="es-MX" sz="2400" dirty="0" smtClean="0"/>
          </a:p>
          <a:p>
            <a:pPr algn="just"/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2235872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838200" y="950436"/>
            <a:ext cx="74803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200" b="1" dirty="0"/>
              <a:t>2.-	Haber sido miembro de un ECS Pleno.</a:t>
            </a:r>
          </a:p>
          <a:p>
            <a:r>
              <a:rPr lang="es-MX" sz="2200" b="1" dirty="0"/>
              <a:t>3.-	Haber sido promotor de Equipo Básico y Promotor Zonal.</a:t>
            </a:r>
          </a:p>
          <a:p>
            <a:r>
              <a:rPr lang="es-MX" sz="2200" b="1" dirty="0"/>
              <a:t>4.-	Recibir capacitación referente al manejo del área.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100" y="2717800"/>
            <a:ext cx="3174999" cy="27558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1891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Rectángulo redondeado"/>
          <p:cNvSpPr/>
          <p:nvPr/>
        </p:nvSpPr>
        <p:spPr>
          <a:xfrm>
            <a:off x="952500" y="2844800"/>
            <a:ext cx="1981200" cy="736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dirty="0" smtClean="0"/>
              <a:t>AREA I</a:t>
            </a:r>
            <a:endParaRPr lang="es-MX" sz="3200" b="1" dirty="0"/>
          </a:p>
        </p:txBody>
      </p:sp>
      <p:cxnSp>
        <p:nvCxnSpPr>
          <p:cNvPr id="8" name="7 Conector recto"/>
          <p:cNvCxnSpPr>
            <a:stCxn id="2" idx="3"/>
          </p:cNvCxnSpPr>
          <p:nvPr/>
        </p:nvCxnSpPr>
        <p:spPr>
          <a:xfrm>
            <a:off x="2933700" y="3213100"/>
            <a:ext cx="6223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/>
          <p:nvPr/>
        </p:nvCxnSpPr>
        <p:spPr>
          <a:xfrm flipV="1">
            <a:off x="3556000" y="1384300"/>
            <a:ext cx="0" cy="1828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15 Conector recto"/>
          <p:cNvCxnSpPr/>
          <p:nvPr/>
        </p:nvCxnSpPr>
        <p:spPr>
          <a:xfrm>
            <a:off x="3556000" y="3213100"/>
            <a:ext cx="0" cy="18923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23 Rectángulo redondeado"/>
          <p:cNvSpPr/>
          <p:nvPr/>
        </p:nvSpPr>
        <p:spPr>
          <a:xfrm>
            <a:off x="4406900" y="977900"/>
            <a:ext cx="1727200" cy="673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900" b="1" dirty="0" smtClean="0"/>
              <a:t>IMPORTANCIA</a:t>
            </a:r>
            <a:endParaRPr lang="es-MX" sz="1900" b="1" dirty="0"/>
          </a:p>
        </p:txBody>
      </p:sp>
      <p:cxnSp>
        <p:nvCxnSpPr>
          <p:cNvPr id="26" name="25 Conector recto"/>
          <p:cNvCxnSpPr/>
          <p:nvPr/>
        </p:nvCxnSpPr>
        <p:spPr>
          <a:xfrm>
            <a:off x="3556000" y="138430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26 Rectángulo redondeado"/>
          <p:cNvSpPr/>
          <p:nvPr/>
        </p:nvSpPr>
        <p:spPr>
          <a:xfrm>
            <a:off x="4406900" y="2082800"/>
            <a:ext cx="1727200" cy="660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FUNCIONES</a:t>
            </a:r>
            <a:endParaRPr lang="es-MX" sz="2000" b="1" dirty="0"/>
          </a:p>
        </p:txBody>
      </p:sp>
      <p:cxnSp>
        <p:nvCxnSpPr>
          <p:cNvPr id="29" name="28 Conector recto"/>
          <p:cNvCxnSpPr>
            <a:endCxn id="27" idx="1"/>
          </p:cNvCxnSpPr>
          <p:nvPr/>
        </p:nvCxnSpPr>
        <p:spPr>
          <a:xfrm>
            <a:off x="3556000" y="241300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30 Rectángulo redondeado"/>
          <p:cNvSpPr/>
          <p:nvPr/>
        </p:nvSpPr>
        <p:spPr>
          <a:xfrm>
            <a:off x="4406900" y="3429000"/>
            <a:ext cx="1727200" cy="622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ACTIVIDADES</a:t>
            </a:r>
            <a:endParaRPr lang="es-MX" sz="2000" b="1" dirty="0"/>
          </a:p>
        </p:txBody>
      </p:sp>
      <p:cxnSp>
        <p:nvCxnSpPr>
          <p:cNvPr id="1028" name="1027 Conector recto"/>
          <p:cNvCxnSpPr>
            <a:endCxn id="31" idx="1"/>
          </p:cNvCxnSpPr>
          <p:nvPr/>
        </p:nvCxnSpPr>
        <p:spPr>
          <a:xfrm>
            <a:off x="3556000" y="374015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2" name="1031 Rectángulo redondeado"/>
          <p:cNvSpPr/>
          <p:nvPr/>
        </p:nvSpPr>
        <p:spPr>
          <a:xfrm>
            <a:off x="4406900" y="4699000"/>
            <a:ext cx="1727200" cy="5969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INDICADORES</a:t>
            </a:r>
            <a:endParaRPr lang="es-MX" sz="2000" b="1" dirty="0"/>
          </a:p>
        </p:txBody>
      </p:sp>
      <p:cxnSp>
        <p:nvCxnSpPr>
          <p:cNvPr id="1034" name="1033 Conector recto"/>
          <p:cNvCxnSpPr/>
          <p:nvPr/>
        </p:nvCxnSpPr>
        <p:spPr>
          <a:xfrm>
            <a:off x="3556000" y="510540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5" name="1034 Flecha izquierda"/>
          <p:cNvSpPr/>
          <p:nvPr/>
        </p:nvSpPr>
        <p:spPr>
          <a:xfrm>
            <a:off x="6794500" y="2184400"/>
            <a:ext cx="1066800" cy="558800"/>
          </a:xfrm>
          <a:prstGeom prst="lef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52680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21548"/>
            <a:ext cx="8229600" cy="5304552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b="1" dirty="0" smtClean="0">
                <a:latin typeface="+mj-lt"/>
                <a:cs typeface="Arial" panose="020B0604020202020204" pitchFamily="34" charset="0"/>
              </a:rPr>
              <a:t>FUNCIONES DE ÁREA I</a:t>
            </a:r>
          </a:p>
          <a:p>
            <a:pPr marL="0" indent="0" algn="just">
              <a:buNone/>
            </a:pPr>
            <a:r>
              <a:rPr lang="en-US" sz="2400" dirty="0" smtClean="0">
                <a:cs typeface="Arial" panose="020B0604020202020204" pitchFamily="34" charset="0"/>
              </a:rPr>
              <a:t>1.- </a:t>
            </a:r>
            <a:r>
              <a:rPr lang="es-MX" sz="2400" dirty="0"/>
              <a:t>Asegurar el correcto uso de los medios e instrumentos </a:t>
            </a:r>
            <a:r>
              <a:rPr lang="es-MX" sz="2400" dirty="0" smtClean="0"/>
              <a:t>de formación</a:t>
            </a:r>
            <a:r>
              <a:rPr lang="es-MX" sz="2400" dirty="0"/>
              <a:t>, promoviendo la vivencia adecuada de los cursos </a:t>
            </a:r>
            <a:r>
              <a:rPr lang="es-MX" sz="2400" dirty="0" smtClean="0"/>
              <a:t>de Comunidad de Valores, </a:t>
            </a:r>
            <a:r>
              <a:rPr lang="es-MX" sz="2400" dirty="0"/>
              <a:t>P</a:t>
            </a:r>
            <a:r>
              <a:rPr lang="es-MX" sz="2400" dirty="0" smtClean="0"/>
              <a:t>reinscripción </a:t>
            </a:r>
            <a:r>
              <a:rPr lang="es-MX" sz="2400" dirty="0"/>
              <a:t>y del Ciclo Básico de Formación en </a:t>
            </a:r>
            <a:r>
              <a:rPr lang="es-MX" sz="2400" dirty="0" smtClean="0"/>
              <a:t>la Diócesis.</a:t>
            </a:r>
          </a:p>
          <a:p>
            <a:pPr marL="0" indent="0" algn="just">
              <a:buNone/>
            </a:pPr>
            <a:endParaRPr lang="es-MX" sz="2400" dirty="0" smtClean="0"/>
          </a:p>
          <a:p>
            <a:pPr marL="0" indent="0" algn="just">
              <a:buNone/>
            </a:pPr>
            <a:r>
              <a:rPr lang="es-MX" sz="2400" dirty="0" smtClean="0">
                <a:cs typeface="Arial" panose="020B0604020202020204" pitchFamily="34" charset="0"/>
              </a:rPr>
              <a:t>2.- </a:t>
            </a:r>
            <a:r>
              <a:rPr lang="es-MX" sz="2400" dirty="0" smtClean="0"/>
              <a:t>Vigilar </a:t>
            </a:r>
            <a:r>
              <a:rPr lang="es-MX" sz="2400" dirty="0"/>
              <a:t>que en los equipos básicos y zonales de la </a:t>
            </a:r>
            <a:r>
              <a:rPr lang="es-MX" sz="2400" dirty="0" smtClean="0"/>
              <a:t>Diócesis, se </a:t>
            </a:r>
            <a:r>
              <a:rPr lang="es-MX" sz="2400" dirty="0"/>
              <a:t>cumpla con lo estipulado en el </a:t>
            </a:r>
            <a:r>
              <a:rPr lang="es-MX" sz="2400" dirty="0" smtClean="0"/>
              <a:t>Reglamento del MFC en su capítulo VI referente a la Organización.</a:t>
            </a:r>
          </a:p>
          <a:p>
            <a:pPr marL="0" indent="0" algn="just">
              <a:buNone/>
            </a:pPr>
            <a:endParaRPr lang="es-MX" sz="2400" dirty="0" smtClean="0">
              <a:cs typeface="Arial" panose="020B0604020202020204" pitchFamily="34" charset="0"/>
            </a:endParaRPr>
          </a:p>
          <a:p>
            <a:pPr marL="0" indent="0" algn="just">
              <a:buNone/>
            </a:pPr>
            <a:r>
              <a:rPr lang="es-MX" sz="2400" dirty="0" smtClean="0">
                <a:cs typeface="Arial" panose="020B0604020202020204" pitchFamily="34" charset="0"/>
              </a:rPr>
              <a:t>3.- </a:t>
            </a:r>
            <a:r>
              <a:rPr lang="es-MX" sz="2400" dirty="0"/>
              <a:t>Promover la capacitación adecuada de los Responsables </a:t>
            </a:r>
            <a:r>
              <a:rPr lang="es-MX" sz="2400" dirty="0" smtClean="0"/>
              <a:t>de Área </a:t>
            </a:r>
            <a:r>
              <a:rPr lang="es-MX" sz="2400" dirty="0"/>
              <a:t>I de Sector, promotores zonales y promotores de </a:t>
            </a:r>
            <a:r>
              <a:rPr lang="es-MX" sz="2400" dirty="0" smtClean="0"/>
              <a:t>equipo básico</a:t>
            </a:r>
            <a:r>
              <a:rPr lang="es-MX" sz="2400" dirty="0"/>
              <a:t>, en la Diócesis, vigilando que cumplan correctamente </a:t>
            </a:r>
            <a:r>
              <a:rPr lang="es-MX" sz="2400" dirty="0" smtClean="0"/>
              <a:t>con sus </a:t>
            </a:r>
            <a:r>
              <a:rPr lang="es-MX" sz="2400" dirty="0"/>
              <a:t>funciones.</a:t>
            </a:r>
            <a:endParaRPr lang="en-US" sz="2400" dirty="0" smtClean="0"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dirty="0" smtClean="0">
              <a:latin typeface="Century Gothic"/>
              <a:cs typeface="Century Gothic"/>
            </a:endParaRPr>
          </a:p>
          <a:p>
            <a:pPr marL="0" indent="0" algn="ctr">
              <a:buNone/>
            </a:pP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22163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-29653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190500" y="838200"/>
            <a:ext cx="87630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sz="2400" dirty="0" smtClean="0">
                <a:cs typeface="Arial" panose="020B0604020202020204" pitchFamily="34" charset="0"/>
              </a:rPr>
              <a:t>4.- </a:t>
            </a:r>
            <a:r>
              <a:rPr lang="es-MX" sz="2400" dirty="0" smtClean="0"/>
              <a:t>Promover </a:t>
            </a:r>
            <a:r>
              <a:rPr lang="es-MX" sz="2400" dirty="0"/>
              <a:t>y organizar las estrategias y </a:t>
            </a:r>
            <a:r>
              <a:rPr lang="es-MX" sz="2400" dirty="0" smtClean="0"/>
              <a:t>actividades conducentes </a:t>
            </a:r>
            <a:r>
              <a:rPr lang="es-MX" sz="2400" dirty="0"/>
              <a:t>a interesar a nuevos matrimonios en ingresar </a:t>
            </a:r>
            <a:r>
              <a:rPr lang="es-MX" sz="2400" dirty="0" smtClean="0"/>
              <a:t>al Movimiento, extendiendo </a:t>
            </a:r>
            <a:r>
              <a:rPr lang="es-MX" sz="2400" dirty="0"/>
              <a:t>el MFC en las localidades, </a:t>
            </a:r>
            <a:r>
              <a:rPr lang="es-MX" sz="2400" dirty="0" smtClean="0"/>
              <a:t>colonias y </a:t>
            </a:r>
            <a:r>
              <a:rPr lang="es-MX" sz="2400" dirty="0"/>
              <a:t>parroquias del ámbito de su Diócesis</a:t>
            </a:r>
            <a:r>
              <a:rPr lang="es-MX" sz="2400" dirty="0" smtClean="0"/>
              <a:t>.</a:t>
            </a:r>
          </a:p>
          <a:p>
            <a:pPr algn="just"/>
            <a:endParaRPr lang="es-MX" sz="2400" dirty="0"/>
          </a:p>
          <a:p>
            <a:pPr algn="just"/>
            <a:r>
              <a:rPr lang="es-MX" sz="2400" dirty="0" smtClean="0">
                <a:cs typeface="Arial" panose="020B0604020202020204" pitchFamily="34" charset="0"/>
              </a:rPr>
              <a:t>5.- </a:t>
            </a:r>
            <a:r>
              <a:rPr lang="es-MX" sz="2400" dirty="0"/>
              <a:t>Implementar en la Diócesis los planes y </a:t>
            </a:r>
            <a:r>
              <a:rPr lang="es-MX" sz="2400" dirty="0" smtClean="0"/>
              <a:t>estrategias, promovidos </a:t>
            </a:r>
            <a:r>
              <a:rPr lang="es-MX" sz="2400" dirty="0"/>
              <a:t>por el matrimonio Secretario Nacional de Área I.</a:t>
            </a:r>
            <a:endParaRPr lang="es-MX" sz="2400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759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Rectángulo redondeado"/>
          <p:cNvSpPr/>
          <p:nvPr/>
        </p:nvSpPr>
        <p:spPr>
          <a:xfrm>
            <a:off x="952500" y="2844800"/>
            <a:ext cx="1981200" cy="736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dirty="0" smtClean="0"/>
              <a:t>AREA I</a:t>
            </a:r>
            <a:endParaRPr lang="es-MX" sz="3200" b="1" dirty="0"/>
          </a:p>
        </p:txBody>
      </p:sp>
      <p:cxnSp>
        <p:nvCxnSpPr>
          <p:cNvPr id="8" name="7 Conector recto"/>
          <p:cNvCxnSpPr>
            <a:stCxn id="2" idx="3"/>
          </p:cNvCxnSpPr>
          <p:nvPr/>
        </p:nvCxnSpPr>
        <p:spPr>
          <a:xfrm>
            <a:off x="2933700" y="3213100"/>
            <a:ext cx="6223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/>
          <p:nvPr/>
        </p:nvCxnSpPr>
        <p:spPr>
          <a:xfrm flipV="1">
            <a:off x="3556000" y="1384300"/>
            <a:ext cx="0" cy="1828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15 Conector recto"/>
          <p:cNvCxnSpPr/>
          <p:nvPr/>
        </p:nvCxnSpPr>
        <p:spPr>
          <a:xfrm>
            <a:off x="3556000" y="3213100"/>
            <a:ext cx="0" cy="18923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23 Rectángulo redondeado"/>
          <p:cNvSpPr/>
          <p:nvPr/>
        </p:nvSpPr>
        <p:spPr>
          <a:xfrm>
            <a:off x="4406900" y="977900"/>
            <a:ext cx="1727200" cy="673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900" b="1" dirty="0" smtClean="0"/>
              <a:t>IMPORTANCIA</a:t>
            </a:r>
            <a:endParaRPr lang="es-MX" sz="1900" b="1" dirty="0"/>
          </a:p>
        </p:txBody>
      </p:sp>
      <p:cxnSp>
        <p:nvCxnSpPr>
          <p:cNvPr id="26" name="25 Conector recto"/>
          <p:cNvCxnSpPr/>
          <p:nvPr/>
        </p:nvCxnSpPr>
        <p:spPr>
          <a:xfrm>
            <a:off x="3556000" y="138430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26 Rectángulo redondeado"/>
          <p:cNvSpPr/>
          <p:nvPr/>
        </p:nvSpPr>
        <p:spPr>
          <a:xfrm>
            <a:off x="4406900" y="2082800"/>
            <a:ext cx="1727200" cy="660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FUNCIONES</a:t>
            </a:r>
            <a:endParaRPr lang="es-MX" sz="2000" b="1" dirty="0"/>
          </a:p>
        </p:txBody>
      </p:sp>
      <p:cxnSp>
        <p:nvCxnSpPr>
          <p:cNvPr id="29" name="28 Conector recto"/>
          <p:cNvCxnSpPr>
            <a:endCxn id="27" idx="1"/>
          </p:cNvCxnSpPr>
          <p:nvPr/>
        </p:nvCxnSpPr>
        <p:spPr>
          <a:xfrm>
            <a:off x="3556000" y="241300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30 Rectángulo redondeado"/>
          <p:cNvSpPr/>
          <p:nvPr/>
        </p:nvSpPr>
        <p:spPr>
          <a:xfrm>
            <a:off x="4406900" y="3429000"/>
            <a:ext cx="1727200" cy="622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ACTIVIDADES</a:t>
            </a:r>
            <a:endParaRPr lang="es-MX" sz="2000" b="1" dirty="0"/>
          </a:p>
        </p:txBody>
      </p:sp>
      <p:cxnSp>
        <p:nvCxnSpPr>
          <p:cNvPr id="1028" name="1027 Conector recto"/>
          <p:cNvCxnSpPr>
            <a:endCxn id="31" idx="1"/>
          </p:cNvCxnSpPr>
          <p:nvPr/>
        </p:nvCxnSpPr>
        <p:spPr>
          <a:xfrm>
            <a:off x="3556000" y="374015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2" name="1031 Rectángulo redondeado"/>
          <p:cNvSpPr/>
          <p:nvPr/>
        </p:nvSpPr>
        <p:spPr>
          <a:xfrm>
            <a:off x="4406900" y="4699000"/>
            <a:ext cx="1727200" cy="5969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INDICADORES</a:t>
            </a:r>
            <a:endParaRPr lang="es-MX" sz="2000" b="1" dirty="0"/>
          </a:p>
        </p:txBody>
      </p:sp>
      <p:cxnSp>
        <p:nvCxnSpPr>
          <p:cNvPr id="1034" name="1033 Conector recto"/>
          <p:cNvCxnSpPr/>
          <p:nvPr/>
        </p:nvCxnSpPr>
        <p:spPr>
          <a:xfrm>
            <a:off x="3556000" y="510540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5" name="1034 Flecha izquierda"/>
          <p:cNvSpPr/>
          <p:nvPr/>
        </p:nvSpPr>
        <p:spPr>
          <a:xfrm>
            <a:off x="6794500" y="3429000"/>
            <a:ext cx="1066800" cy="558800"/>
          </a:xfrm>
          <a:prstGeom prst="lef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26802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0500" y="274638"/>
            <a:ext cx="8750300" cy="665162"/>
          </a:xfrm>
        </p:spPr>
        <p:txBody>
          <a:bodyPr>
            <a:normAutofit/>
          </a:bodyPr>
          <a:lstStyle/>
          <a:p>
            <a:r>
              <a:rPr lang="es-MX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ACTIVIDADES DE ÁREA I</a:t>
            </a:r>
            <a:endParaRPr lang="es-MX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342900" y="1058525"/>
            <a:ext cx="8597900" cy="5247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400" u="sng" dirty="0" smtClean="0">
                <a:latin typeface="+mj-lt"/>
                <a:cs typeface="Arial" panose="020B0604020202020204" pitchFamily="34" charset="0"/>
              </a:rPr>
              <a:t>De la Función No. 1:</a:t>
            </a:r>
            <a:endParaRPr lang="es-MX" sz="2400" u="sng" dirty="0">
              <a:latin typeface="+mj-lt"/>
              <a:cs typeface="Arial" panose="020B0604020202020204" pitchFamily="34" charset="0"/>
            </a:endParaRPr>
          </a:p>
          <a:p>
            <a:r>
              <a:rPr lang="es-MX" sz="2400" dirty="0">
                <a:latin typeface="+mj-lt"/>
                <a:cs typeface="Arial" panose="020B0604020202020204" pitchFamily="34" charset="0"/>
              </a:rPr>
              <a:t>A</a:t>
            </a:r>
            <a:r>
              <a:rPr lang="es-MX" sz="2400" dirty="0" smtClean="0">
                <a:latin typeface="+mj-lt"/>
                <a:cs typeface="Arial" panose="020B0604020202020204" pitchFamily="34" charset="0"/>
              </a:rPr>
              <a:t>).- Revisar todos los formatos referentes al CBF S05, S09, D01, etc.</a:t>
            </a:r>
          </a:p>
          <a:p>
            <a:r>
              <a:rPr lang="es-MX" sz="2400" dirty="0" smtClean="0">
                <a:latin typeface="+mj-lt"/>
                <a:cs typeface="Arial" panose="020B0604020202020204" pitchFamily="34" charset="0"/>
              </a:rPr>
              <a:t>B).- Visitar por lo menos a un Equipo </a:t>
            </a:r>
            <a:r>
              <a:rPr lang="es-MX" sz="2400" dirty="0">
                <a:latin typeface="+mj-lt"/>
                <a:cs typeface="Arial" panose="020B0604020202020204" pitchFamily="34" charset="0"/>
              </a:rPr>
              <a:t>Z</a:t>
            </a:r>
            <a:r>
              <a:rPr lang="es-MX" sz="2400" dirty="0" smtClean="0">
                <a:latin typeface="+mj-lt"/>
                <a:cs typeface="Arial" panose="020B0604020202020204" pitchFamily="34" charset="0"/>
              </a:rPr>
              <a:t>onal y a un EBF al mes; con el fin de asegurar que se siga la metodología.</a:t>
            </a:r>
          </a:p>
          <a:p>
            <a:r>
              <a:rPr lang="es-MX" sz="2400" dirty="0" smtClean="0">
                <a:latin typeface="+mj-lt"/>
                <a:cs typeface="Arial" panose="020B0604020202020204" pitchFamily="34" charset="0"/>
              </a:rPr>
              <a:t>C).- Promover y revisar con área V la asistencia de la membresía a los momentos fuertes.</a:t>
            </a:r>
          </a:p>
          <a:p>
            <a:endParaRPr lang="es-MX" sz="2400" dirty="0" smtClean="0">
              <a:latin typeface="+mj-lt"/>
              <a:cs typeface="Arial" panose="020B0604020202020204" pitchFamily="34" charset="0"/>
            </a:endParaRPr>
          </a:p>
          <a:p>
            <a:r>
              <a:rPr lang="es-MX" sz="2400" u="sng" dirty="0" smtClean="0">
                <a:latin typeface="+mj-lt"/>
                <a:cs typeface="Arial" panose="020B0604020202020204" pitchFamily="34" charset="0"/>
              </a:rPr>
              <a:t>De la Función No. 2:</a:t>
            </a:r>
          </a:p>
          <a:p>
            <a:r>
              <a:rPr lang="es-MX" sz="2400" dirty="0" smtClean="0">
                <a:latin typeface="+mj-lt"/>
                <a:cs typeface="Arial" panose="020B0604020202020204" pitchFamily="34" charset="0"/>
              </a:rPr>
              <a:t>A).- </a:t>
            </a:r>
            <a:r>
              <a:rPr lang="es-MX" sz="2400" dirty="0"/>
              <a:t>A</a:t>
            </a:r>
            <a:r>
              <a:rPr lang="es-MX" sz="2400" dirty="0" smtClean="0"/>
              <a:t>l visitar los Equipos  Zonales y Equipos Básicos, asegurarse que</a:t>
            </a:r>
          </a:p>
          <a:p>
            <a:r>
              <a:rPr lang="es-MX" sz="2400" dirty="0" smtClean="0"/>
              <a:t>se cumplan los lineamientos del reglamento del MFC. (Artículos 22,23,24,26, 27,29,30,31,32,34,35,36,38 y 39; del Capítulo  VI de Organización</a:t>
            </a:r>
          </a:p>
          <a:p>
            <a:endParaRPr lang="es-MX" sz="2300" dirty="0">
              <a:latin typeface="+mj-lt"/>
              <a:cs typeface="Arial" panose="020B0604020202020204" pitchFamily="34" charset="0"/>
            </a:endParaRPr>
          </a:p>
          <a:p>
            <a:endParaRPr lang="es-MX" sz="2400" u="sng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573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757862"/>
          </a:xfrm>
        </p:spPr>
        <p:txBody>
          <a:bodyPr>
            <a:noAutofit/>
          </a:bodyPr>
          <a:lstStyle/>
          <a:p>
            <a:pPr algn="l"/>
            <a:r>
              <a:rPr lang="es-MX" sz="2400" u="sng" dirty="0">
                <a:cs typeface="Arial" panose="020B0604020202020204" pitchFamily="34" charset="0"/>
              </a:rPr>
              <a:t>De la Función No. 3:</a:t>
            </a:r>
            <a:br>
              <a:rPr lang="es-MX" sz="2400" u="sng" dirty="0">
                <a:cs typeface="Arial" panose="020B0604020202020204" pitchFamily="34" charset="0"/>
              </a:rPr>
            </a:br>
            <a:r>
              <a:rPr lang="es-MX" sz="2400" dirty="0">
                <a:cs typeface="Arial" panose="020B0604020202020204" pitchFamily="34" charset="0"/>
              </a:rPr>
              <a:t>A).- </a:t>
            </a:r>
            <a:r>
              <a:rPr lang="es-MX" sz="2400" dirty="0"/>
              <a:t>Capacitar a los matrimonios de Área I de </a:t>
            </a:r>
            <a:r>
              <a:rPr lang="es-MX" sz="2400" dirty="0" smtClean="0"/>
              <a:t>Sector y Promotores </a:t>
            </a:r>
            <a:r>
              <a:rPr lang="es-MX" sz="2400" dirty="0"/>
              <a:t>Z</a:t>
            </a:r>
            <a:r>
              <a:rPr lang="es-MX" sz="2400" dirty="0" smtClean="0"/>
              <a:t>onales:</a:t>
            </a:r>
            <a:r>
              <a:rPr lang="es-MX" sz="2400" dirty="0" smtClean="0">
                <a:cs typeface="Arial" panose="020B0604020202020204" pitchFamily="34" charset="0"/>
              </a:rPr>
              <a:t> </a:t>
            </a:r>
            <a:r>
              <a:rPr lang="es-MX" sz="2400" dirty="0" smtClean="0"/>
              <a:t>capacitación </a:t>
            </a:r>
            <a:r>
              <a:rPr lang="es-MX" sz="2400" dirty="0"/>
              <a:t>con un doble proceso que incluya, por una parte el crecimiento de </a:t>
            </a:r>
            <a:r>
              <a:rPr lang="es-MX" sz="2400" dirty="0" smtClean="0"/>
              <a:t>cada </a:t>
            </a:r>
            <a:r>
              <a:rPr lang="es-MX" sz="2400" dirty="0"/>
              <a:t>uno de los miembros del equipo en conjunto y por otro lado que se alcancen </a:t>
            </a:r>
            <a:r>
              <a:rPr lang="es-MX" sz="2400" dirty="0" smtClean="0"/>
              <a:t>los objetivos </a:t>
            </a:r>
            <a:r>
              <a:rPr lang="es-MX" sz="2400" dirty="0"/>
              <a:t>propuestos. Asegurarse que se tenga lo siguiente</a:t>
            </a:r>
            <a:r>
              <a:rPr lang="es-MX" sz="2400" dirty="0" smtClean="0"/>
              <a:t>:</a:t>
            </a:r>
            <a:br>
              <a:rPr lang="es-MX" sz="2400" dirty="0" smtClean="0"/>
            </a:br>
            <a:r>
              <a:rPr lang="es-MX" sz="2400" dirty="0" smtClean="0"/>
              <a:t/>
            </a:r>
            <a:br>
              <a:rPr lang="es-MX" sz="2400" dirty="0" smtClean="0"/>
            </a:br>
            <a:r>
              <a:rPr lang="es-MX" sz="2400" dirty="0"/>
              <a:t>• Haber vivido el CBF con los momentos fuertes</a:t>
            </a:r>
            <a:r>
              <a:rPr lang="es-MX" sz="2400" dirty="0" smtClean="0"/>
              <a:t>.</a:t>
            </a:r>
            <a:r>
              <a:rPr lang="es-MX" sz="2400" dirty="0"/>
              <a:t/>
            </a:r>
            <a:br>
              <a:rPr lang="es-MX" sz="2400" dirty="0"/>
            </a:br>
            <a:r>
              <a:rPr lang="es-MX" sz="2400" dirty="0"/>
              <a:t>• Curso de capacitación Integral Progresiva I y II</a:t>
            </a:r>
            <a:br>
              <a:rPr lang="es-MX" sz="2400" dirty="0"/>
            </a:br>
            <a:r>
              <a:rPr lang="es-MX" sz="2400" dirty="0"/>
              <a:t>• Taller de Metodología</a:t>
            </a:r>
            <a:br>
              <a:rPr lang="es-MX" sz="2400" dirty="0"/>
            </a:br>
            <a:r>
              <a:rPr lang="es-MX" sz="2400" dirty="0"/>
              <a:t>• Curso sobre </a:t>
            </a:r>
            <a:r>
              <a:rPr lang="es-MX" sz="2400" dirty="0" smtClean="0"/>
              <a:t>Manual </a:t>
            </a:r>
            <a:r>
              <a:rPr lang="es-MX" sz="2400" dirty="0"/>
              <a:t>de Procedimientos del Ser y Hacer del ECS</a:t>
            </a:r>
            <a:br>
              <a:rPr lang="es-MX" sz="2400" dirty="0"/>
            </a:br>
            <a:r>
              <a:rPr lang="es-MX" sz="2400" dirty="0"/>
              <a:t>• Curso de Profundización para dirigentes</a:t>
            </a:r>
            <a:br>
              <a:rPr lang="es-MX" sz="2400" dirty="0"/>
            </a:br>
            <a:r>
              <a:rPr lang="es-MX" sz="2400" dirty="0"/>
              <a:t>• Curso sobre el Manual de Organización del MFC</a:t>
            </a:r>
          </a:p>
        </p:txBody>
      </p:sp>
    </p:spTree>
    <p:extLst>
      <p:ext uri="{BB962C8B-B14F-4D97-AF65-F5344CB8AC3E}">
        <p14:creationId xmlns:p14="http://schemas.microsoft.com/office/powerpoint/2010/main" val="33630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 smtClean="0"/>
              <a:t>MÍSTICA </a:t>
            </a:r>
            <a:r>
              <a:rPr lang="es-MX" b="1" dirty="0"/>
              <a:t>DE </a:t>
            </a:r>
            <a:r>
              <a:rPr lang="es-MX" b="1" dirty="0" smtClean="0"/>
              <a:t>ÁREA </a:t>
            </a:r>
            <a:r>
              <a:rPr lang="es-MX" b="1" dirty="0"/>
              <a:t>I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MX" b="1" dirty="0"/>
              <a:t>Lograr la conversión de las familias hacia </a:t>
            </a:r>
            <a:r>
              <a:rPr lang="es-MX" b="1" dirty="0" smtClean="0"/>
              <a:t>los valores </a:t>
            </a:r>
            <a:r>
              <a:rPr lang="es-MX" b="1" dirty="0"/>
              <a:t>evangélicos, asegurando la vivencia </a:t>
            </a:r>
            <a:r>
              <a:rPr lang="es-MX" b="1" dirty="0" smtClean="0"/>
              <a:t>del Ciclo </a:t>
            </a:r>
            <a:r>
              <a:rPr lang="es-MX" b="1" dirty="0"/>
              <a:t>Básico de Formación como instrumento </a:t>
            </a:r>
            <a:r>
              <a:rPr lang="es-MX" b="1" dirty="0" smtClean="0"/>
              <a:t>eficaz de </a:t>
            </a:r>
            <a:r>
              <a:rPr lang="es-MX" b="1" dirty="0"/>
              <a:t>transmisión y vivencia de estos valores.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3622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70462"/>
          </a:xfrm>
        </p:spPr>
        <p:txBody>
          <a:bodyPr>
            <a:normAutofit/>
          </a:bodyPr>
          <a:lstStyle/>
          <a:p>
            <a:pPr algn="l"/>
            <a:r>
              <a:rPr lang="es-MX" sz="2400" dirty="0" smtClean="0">
                <a:latin typeface="+mn-lt"/>
                <a:cs typeface="Arial" panose="020B0604020202020204" pitchFamily="34" charset="0"/>
              </a:rPr>
              <a:t/>
            </a:r>
            <a:br>
              <a:rPr lang="es-MX" sz="2400" dirty="0" smtClean="0">
                <a:latin typeface="+mn-lt"/>
                <a:cs typeface="Arial" panose="020B0604020202020204" pitchFamily="34" charset="0"/>
              </a:rPr>
            </a:br>
            <a:r>
              <a:rPr lang="es-MX" sz="2400" dirty="0" smtClean="0">
                <a:latin typeface="+mn-lt"/>
                <a:cs typeface="Arial" panose="020B0604020202020204" pitchFamily="34" charset="0"/>
              </a:rPr>
              <a:t>B).- </a:t>
            </a:r>
            <a:r>
              <a:rPr lang="es-MX" sz="2400" dirty="0"/>
              <a:t>C</a:t>
            </a:r>
            <a:r>
              <a:rPr lang="es-MX" sz="2400" dirty="0" smtClean="0"/>
              <a:t>apacitar a los matrimonios promotores de EBF :</a:t>
            </a:r>
            <a:br>
              <a:rPr lang="es-MX" sz="2400" dirty="0" smtClean="0"/>
            </a:br>
            <a:r>
              <a:rPr lang="es-MX" sz="2400" dirty="0" smtClean="0"/>
              <a:t>Asegurar </a:t>
            </a:r>
            <a:r>
              <a:rPr lang="es-MX" sz="2400" dirty="0"/>
              <a:t>que se tenga lo siguiente:</a:t>
            </a:r>
            <a:br>
              <a:rPr lang="es-MX" sz="2400" dirty="0"/>
            </a:br>
            <a:r>
              <a:rPr lang="es-MX" sz="2400" dirty="0"/>
              <a:t>• Haber vivido el CBF con los momentos fuertes.</a:t>
            </a:r>
            <a:br>
              <a:rPr lang="es-MX" sz="2400" dirty="0"/>
            </a:br>
            <a:r>
              <a:rPr lang="es-MX" sz="2400" dirty="0"/>
              <a:t>• Curso de capacitación Integral Progresiva I y II</a:t>
            </a:r>
            <a:br>
              <a:rPr lang="es-MX" sz="2400" dirty="0"/>
            </a:br>
            <a:r>
              <a:rPr lang="es-MX" sz="2400" dirty="0"/>
              <a:t>• Taller de Metodología</a:t>
            </a:r>
            <a:br>
              <a:rPr lang="es-MX" sz="2400" dirty="0"/>
            </a:br>
            <a:r>
              <a:rPr lang="es-MX" sz="2400" dirty="0"/>
              <a:t>• Curso sobre el Manual de Organización del </a:t>
            </a:r>
            <a:r>
              <a:rPr lang="es-MX" sz="2400" dirty="0" smtClean="0"/>
              <a:t>MFC</a:t>
            </a:r>
            <a:br>
              <a:rPr lang="es-MX" sz="2400" dirty="0" smtClean="0"/>
            </a:br>
            <a:r>
              <a:rPr lang="es-MX" sz="2400" dirty="0" smtClean="0"/>
              <a:t/>
            </a:r>
            <a:br>
              <a:rPr lang="es-MX" sz="2400" dirty="0" smtClean="0"/>
            </a:br>
            <a:r>
              <a:rPr lang="es-MX" sz="2400" dirty="0"/>
              <a:t/>
            </a:r>
            <a:br>
              <a:rPr lang="es-MX" sz="2400" dirty="0"/>
            </a:br>
            <a:r>
              <a:rPr lang="es-MX" sz="2400" dirty="0"/>
              <a:t>Estos cursos son opcionales pero muy recomendables:</a:t>
            </a:r>
            <a:br>
              <a:rPr lang="es-MX" sz="2400" dirty="0"/>
            </a:br>
            <a:r>
              <a:rPr lang="es-MX" sz="2400" dirty="0"/>
              <a:t>• Curso d</a:t>
            </a:r>
            <a:r>
              <a:rPr lang="es-MX" sz="2400" dirty="0" smtClean="0"/>
              <a:t>el </a:t>
            </a:r>
            <a:r>
              <a:rPr lang="es-MX" sz="2400" dirty="0"/>
              <a:t>Manual de Procedimientos del Ser y Hacer del ECS</a:t>
            </a:r>
            <a:br>
              <a:rPr lang="es-MX" sz="2400" dirty="0"/>
            </a:br>
            <a:r>
              <a:rPr lang="es-MX" sz="2400" dirty="0"/>
              <a:t>• Curso de Profundización para </a:t>
            </a:r>
            <a:r>
              <a:rPr lang="es-MX" sz="2400" dirty="0" smtClean="0"/>
              <a:t>Dirigentes</a:t>
            </a:r>
            <a:br>
              <a:rPr lang="es-MX" sz="2400" dirty="0" smtClean="0"/>
            </a:br>
            <a:endParaRPr lang="es-MX" sz="2400" dirty="0">
              <a:latin typeface="+mn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6990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3154362"/>
          </a:xfrm>
        </p:spPr>
        <p:txBody>
          <a:bodyPr>
            <a:normAutofit/>
          </a:bodyPr>
          <a:lstStyle/>
          <a:p>
            <a:pPr algn="l"/>
            <a:r>
              <a:rPr lang="es-MX" sz="2400" u="sng" dirty="0">
                <a:cs typeface="Arial" panose="020B0604020202020204" pitchFamily="34" charset="0"/>
              </a:rPr>
              <a:t>De la Función No. </a:t>
            </a:r>
            <a:r>
              <a:rPr lang="es-MX" sz="2400" u="sng" dirty="0" smtClean="0">
                <a:cs typeface="Arial" panose="020B0604020202020204" pitchFamily="34" charset="0"/>
              </a:rPr>
              <a:t>4:</a:t>
            </a:r>
            <a:br>
              <a:rPr lang="es-MX" sz="2400" u="sng" dirty="0" smtClean="0">
                <a:cs typeface="Arial" panose="020B0604020202020204" pitchFamily="34" charset="0"/>
              </a:rPr>
            </a:br>
            <a:r>
              <a:rPr lang="es-MX" sz="2400" dirty="0" smtClean="0">
                <a:cs typeface="Arial" panose="020B0604020202020204" pitchFamily="34" charset="0"/>
              </a:rPr>
              <a:t/>
            </a:r>
            <a:br>
              <a:rPr lang="es-MX" sz="2400" dirty="0" smtClean="0">
                <a:cs typeface="Arial" panose="020B0604020202020204" pitchFamily="34" charset="0"/>
              </a:rPr>
            </a:br>
            <a:r>
              <a:rPr lang="es-MX" sz="2400" dirty="0" smtClean="0">
                <a:cs typeface="Arial" panose="020B0604020202020204" pitchFamily="34" charset="0"/>
              </a:rPr>
              <a:t>A):- </a:t>
            </a:r>
            <a:r>
              <a:rPr lang="es-MX" sz="2400" dirty="0"/>
              <a:t>P</a:t>
            </a:r>
            <a:r>
              <a:rPr lang="es-MX" sz="2400" dirty="0" smtClean="0"/>
              <a:t>laneación de pesca</a:t>
            </a:r>
            <a:br>
              <a:rPr lang="es-MX" sz="2400" dirty="0" smtClean="0"/>
            </a:br>
            <a:r>
              <a:rPr lang="es-MX" sz="2400" dirty="0" smtClean="0"/>
              <a:t>B).- Coordinación de pesca</a:t>
            </a:r>
            <a:br>
              <a:rPr lang="es-MX" sz="2400" dirty="0" smtClean="0"/>
            </a:br>
            <a:r>
              <a:rPr lang="es-MX" sz="2400" dirty="0" smtClean="0"/>
              <a:t>C).- Evaluación de pesca</a:t>
            </a:r>
            <a:r>
              <a:rPr lang="es-MX" sz="2400" u="sng" dirty="0" smtClean="0">
                <a:cs typeface="Arial" panose="020B0604020202020204" pitchFamily="34" charset="0"/>
              </a:rPr>
              <a:t/>
            </a:r>
            <a:br>
              <a:rPr lang="es-MX" sz="2400" u="sng" dirty="0" smtClean="0">
                <a:cs typeface="Arial" panose="020B0604020202020204" pitchFamily="34" charset="0"/>
              </a:rPr>
            </a:br>
            <a:endParaRPr lang="es-MX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7718" y="2895600"/>
            <a:ext cx="3893754" cy="279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3702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s-MX" sz="2400" u="sng" dirty="0" smtClean="0"/>
              <a:t/>
            </a:r>
            <a:br>
              <a:rPr lang="es-MX" sz="2400" u="sng" dirty="0" smtClean="0"/>
            </a:br>
            <a:r>
              <a:rPr lang="es-MX" sz="2400" u="sng" dirty="0" smtClean="0"/>
              <a:t/>
            </a:r>
            <a:br>
              <a:rPr lang="es-MX" sz="2400" u="sng" dirty="0" smtClean="0"/>
            </a:br>
            <a:endParaRPr lang="es-MX" sz="2400" u="sng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274638"/>
            <a:ext cx="8432800" cy="5851525"/>
          </a:xfrm>
        </p:spPr>
        <p:txBody>
          <a:bodyPr/>
          <a:lstStyle/>
          <a:p>
            <a:pPr marL="0" indent="0">
              <a:buNone/>
            </a:pPr>
            <a:r>
              <a:rPr lang="es-MX" sz="2400" u="sng" dirty="0" smtClean="0"/>
              <a:t>De la función 5:</a:t>
            </a:r>
          </a:p>
          <a:p>
            <a:pPr marL="0" indent="0">
              <a:buNone/>
            </a:pPr>
            <a:endParaRPr lang="es-MX" sz="2400" u="sng" dirty="0"/>
          </a:p>
          <a:p>
            <a:pPr marL="0" indent="0" algn="just">
              <a:buNone/>
            </a:pPr>
            <a:r>
              <a:rPr lang="es-MX" sz="2400" dirty="0" smtClean="0"/>
              <a:t>A).- Conocer y ejecutar el plan de trabajo nacional, específicamente del área I. Ajustar el trabajo diocesano al plan de trabajo del ECN y establecer medios y estrategias para el cumplimiento del mismo, en unidad y corresponsabilidad.</a:t>
            </a:r>
            <a:r>
              <a:rPr lang="es-MX" sz="2400" dirty="0"/>
              <a:t> </a:t>
            </a:r>
            <a:endParaRPr lang="es-MX" sz="2400" dirty="0" smtClean="0"/>
          </a:p>
          <a:p>
            <a:pPr marL="0" indent="0" algn="just">
              <a:buNone/>
            </a:pPr>
            <a:r>
              <a:rPr lang="es-MX" sz="2400" dirty="0" smtClean="0"/>
              <a:t>B).- Participar en las reuniones a que sea convocado por el ECN y/o el área I nacional: actividades, reuniones, cursos, capacitaciones, encuentros, etc.</a:t>
            </a:r>
            <a:endParaRPr lang="es-MX" sz="2400" dirty="0"/>
          </a:p>
        </p:txBody>
      </p:sp>
    </p:spTree>
    <p:extLst>
      <p:ext uri="{BB962C8B-B14F-4D97-AF65-F5344CB8AC3E}">
        <p14:creationId xmlns:p14="http://schemas.microsoft.com/office/powerpoint/2010/main" val="4233684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Rectángulo redondeado"/>
          <p:cNvSpPr/>
          <p:nvPr/>
        </p:nvSpPr>
        <p:spPr>
          <a:xfrm>
            <a:off x="952500" y="2844800"/>
            <a:ext cx="1981200" cy="7366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200" b="1" dirty="0" smtClean="0"/>
              <a:t>AREA I</a:t>
            </a:r>
            <a:endParaRPr lang="es-MX" sz="3200" b="1" dirty="0"/>
          </a:p>
        </p:txBody>
      </p:sp>
      <p:cxnSp>
        <p:nvCxnSpPr>
          <p:cNvPr id="8" name="7 Conector recto"/>
          <p:cNvCxnSpPr>
            <a:stCxn id="2" idx="3"/>
          </p:cNvCxnSpPr>
          <p:nvPr/>
        </p:nvCxnSpPr>
        <p:spPr>
          <a:xfrm>
            <a:off x="2933700" y="3213100"/>
            <a:ext cx="6223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/>
          <p:cNvCxnSpPr/>
          <p:nvPr/>
        </p:nvCxnSpPr>
        <p:spPr>
          <a:xfrm flipV="1">
            <a:off x="3556000" y="1384300"/>
            <a:ext cx="0" cy="18288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15 Conector recto"/>
          <p:cNvCxnSpPr/>
          <p:nvPr/>
        </p:nvCxnSpPr>
        <p:spPr>
          <a:xfrm>
            <a:off x="3556000" y="3213100"/>
            <a:ext cx="0" cy="18923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23 Rectángulo redondeado"/>
          <p:cNvSpPr/>
          <p:nvPr/>
        </p:nvSpPr>
        <p:spPr>
          <a:xfrm>
            <a:off x="4406900" y="977900"/>
            <a:ext cx="1727200" cy="6731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900" b="1" dirty="0" smtClean="0"/>
              <a:t>IMPORTANCIA</a:t>
            </a:r>
            <a:endParaRPr lang="es-MX" sz="1900" b="1" dirty="0"/>
          </a:p>
        </p:txBody>
      </p:sp>
      <p:cxnSp>
        <p:nvCxnSpPr>
          <p:cNvPr id="26" name="25 Conector recto"/>
          <p:cNvCxnSpPr/>
          <p:nvPr/>
        </p:nvCxnSpPr>
        <p:spPr>
          <a:xfrm>
            <a:off x="3556000" y="138430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26 Rectángulo redondeado"/>
          <p:cNvSpPr/>
          <p:nvPr/>
        </p:nvSpPr>
        <p:spPr>
          <a:xfrm>
            <a:off x="4406900" y="2082800"/>
            <a:ext cx="1727200" cy="660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FUNCIONES</a:t>
            </a:r>
            <a:endParaRPr lang="es-MX" sz="2000" b="1" dirty="0"/>
          </a:p>
        </p:txBody>
      </p:sp>
      <p:cxnSp>
        <p:nvCxnSpPr>
          <p:cNvPr id="29" name="28 Conector recto"/>
          <p:cNvCxnSpPr>
            <a:endCxn id="27" idx="1"/>
          </p:cNvCxnSpPr>
          <p:nvPr/>
        </p:nvCxnSpPr>
        <p:spPr>
          <a:xfrm>
            <a:off x="3556000" y="241300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30 Rectángulo redondeado"/>
          <p:cNvSpPr/>
          <p:nvPr/>
        </p:nvSpPr>
        <p:spPr>
          <a:xfrm>
            <a:off x="4406900" y="3429000"/>
            <a:ext cx="1727200" cy="6223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ACTIVIDADES</a:t>
            </a:r>
            <a:endParaRPr lang="es-MX" sz="2000" b="1" dirty="0"/>
          </a:p>
        </p:txBody>
      </p:sp>
      <p:cxnSp>
        <p:nvCxnSpPr>
          <p:cNvPr id="1028" name="1027 Conector recto"/>
          <p:cNvCxnSpPr>
            <a:endCxn id="31" idx="1"/>
          </p:cNvCxnSpPr>
          <p:nvPr/>
        </p:nvCxnSpPr>
        <p:spPr>
          <a:xfrm>
            <a:off x="3556000" y="374015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2" name="1031 Rectángulo redondeado"/>
          <p:cNvSpPr/>
          <p:nvPr/>
        </p:nvSpPr>
        <p:spPr>
          <a:xfrm>
            <a:off x="4406900" y="4699000"/>
            <a:ext cx="1727200" cy="5969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INDICADORES</a:t>
            </a:r>
            <a:endParaRPr lang="es-MX" sz="2000" b="1" dirty="0"/>
          </a:p>
        </p:txBody>
      </p:sp>
      <p:cxnSp>
        <p:nvCxnSpPr>
          <p:cNvPr id="1034" name="1033 Conector recto"/>
          <p:cNvCxnSpPr/>
          <p:nvPr/>
        </p:nvCxnSpPr>
        <p:spPr>
          <a:xfrm>
            <a:off x="3556000" y="5105400"/>
            <a:ext cx="8509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5" name="1034 Flecha izquierda"/>
          <p:cNvSpPr/>
          <p:nvPr/>
        </p:nvSpPr>
        <p:spPr>
          <a:xfrm>
            <a:off x="6794500" y="4699000"/>
            <a:ext cx="1066800" cy="558800"/>
          </a:xfrm>
          <a:prstGeom prst="leftArrow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67475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-29653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431800" y="419101"/>
            <a:ext cx="8521700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3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INDICADORES</a:t>
            </a:r>
          </a:p>
          <a:p>
            <a:pPr algn="just"/>
            <a:r>
              <a:rPr lang="es-MX" sz="2800" dirty="0" smtClean="0">
                <a:cs typeface="Arial" panose="020B0604020202020204" pitchFamily="34" charset="0"/>
              </a:rPr>
              <a:t>1.- </a:t>
            </a:r>
            <a:r>
              <a:rPr lang="es-MX" sz="2800" dirty="0">
                <a:cs typeface="Arial" panose="020B0604020202020204" pitchFamily="34" charset="0"/>
              </a:rPr>
              <a:t>Porcentaje de capacitación de responsables de Área I de </a:t>
            </a:r>
            <a:r>
              <a:rPr lang="es-MX" sz="2800" dirty="0" smtClean="0">
                <a:cs typeface="Arial" panose="020B0604020202020204" pitchFamily="34" charset="0"/>
              </a:rPr>
              <a:t>Sector (RA-I).</a:t>
            </a:r>
          </a:p>
          <a:p>
            <a:pPr algn="just"/>
            <a:endParaRPr lang="es-MX" sz="2800" dirty="0">
              <a:cs typeface="Arial" panose="020B0604020202020204" pitchFamily="34" charset="0"/>
            </a:endParaRPr>
          </a:p>
          <a:p>
            <a:pPr algn="just"/>
            <a:r>
              <a:rPr lang="es-MX" sz="2800" dirty="0">
                <a:cs typeface="Arial" panose="020B0604020202020204" pitchFamily="34" charset="0"/>
              </a:rPr>
              <a:t>2</a:t>
            </a:r>
            <a:r>
              <a:rPr lang="es-MX" sz="2800" dirty="0" smtClean="0">
                <a:cs typeface="Arial" panose="020B0604020202020204" pitchFamily="34" charset="0"/>
              </a:rPr>
              <a:t>.- </a:t>
            </a:r>
            <a:r>
              <a:rPr lang="es-MX" sz="2800" dirty="0">
                <a:cs typeface="Arial" panose="020B0604020202020204" pitchFamily="34" charset="0"/>
              </a:rPr>
              <a:t>Porcentaje de incremento de membresía en la Diócesis</a:t>
            </a:r>
            <a:r>
              <a:rPr lang="es-MX" sz="2800" dirty="0" smtClean="0">
                <a:cs typeface="Arial" panose="020B0604020202020204" pitchFamily="34" charset="0"/>
              </a:rPr>
              <a:t>.</a:t>
            </a:r>
          </a:p>
          <a:p>
            <a:pPr algn="just"/>
            <a:endParaRPr lang="es-MX" sz="2800" dirty="0">
              <a:cs typeface="Arial" panose="020B0604020202020204" pitchFamily="34" charset="0"/>
            </a:endParaRPr>
          </a:p>
          <a:p>
            <a:pPr algn="just"/>
            <a:r>
              <a:rPr lang="es-MX" sz="2800" dirty="0">
                <a:cs typeface="Arial" panose="020B0604020202020204" pitchFamily="34" charset="0"/>
              </a:rPr>
              <a:t>3</a:t>
            </a:r>
            <a:r>
              <a:rPr lang="es-MX" sz="2800" dirty="0" smtClean="0">
                <a:cs typeface="Arial" panose="020B0604020202020204" pitchFamily="34" charset="0"/>
              </a:rPr>
              <a:t>.- </a:t>
            </a:r>
            <a:r>
              <a:rPr lang="es-MX" sz="2800" dirty="0">
                <a:cs typeface="Arial" panose="020B0604020202020204" pitchFamily="34" charset="0"/>
              </a:rPr>
              <a:t>Porcentaje anual de permanencia de matrimonios en la Diócesis</a:t>
            </a:r>
            <a:r>
              <a:rPr lang="es-MX" sz="2800" dirty="0" smtClean="0">
                <a:cs typeface="Arial" panose="020B0604020202020204" pitchFamily="34" charset="0"/>
              </a:rPr>
              <a:t>.</a:t>
            </a:r>
          </a:p>
          <a:p>
            <a:pPr algn="just"/>
            <a:endParaRPr lang="es-MX" sz="2800" dirty="0">
              <a:cs typeface="Arial" panose="020B0604020202020204" pitchFamily="34" charset="0"/>
            </a:endParaRPr>
          </a:p>
          <a:p>
            <a:pPr algn="just"/>
            <a:r>
              <a:rPr lang="es-MX" sz="2800" dirty="0">
                <a:cs typeface="Arial" panose="020B0604020202020204" pitchFamily="34" charset="0"/>
              </a:rPr>
              <a:t>4</a:t>
            </a:r>
            <a:r>
              <a:rPr lang="es-MX" sz="2800" dirty="0" smtClean="0">
                <a:cs typeface="Arial" panose="020B0604020202020204" pitchFamily="34" charset="0"/>
              </a:rPr>
              <a:t>.- </a:t>
            </a:r>
            <a:r>
              <a:rPr lang="es-MX" sz="2800" dirty="0">
                <a:cs typeface="Arial" panose="020B0604020202020204" pitchFamily="34" charset="0"/>
              </a:rPr>
              <a:t>Promedio de Calificación de los responsables de Área I de Sector.</a:t>
            </a:r>
          </a:p>
        </p:txBody>
      </p:sp>
    </p:spTree>
    <p:extLst>
      <p:ext uri="{BB962C8B-B14F-4D97-AF65-F5344CB8AC3E}">
        <p14:creationId xmlns:p14="http://schemas.microsoft.com/office/powerpoint/2010/main" val="3059082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graphicFrame>
        <p:nvGraphicFramePr>
          <p:cNvPr id="2" name="1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7797195"/>
              </p:ext>
            </p:extLst>
          </p:nvPr>
        </p:nvGraphicFramePr>
        <p:xfrm>
          <a:off x="419100" y="711203"/>
          <a:ext cx="8305800" cy="46989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39075"/>
                <a:gridCol w="2760116"/>
                <a:gridCol w="1405150"/>
                <a:gridCol w="1267144"/>
                <a:gridCol w="652391"/>
                <a:gridCol w="727667"/>
                <a:gridCol w="954257"/>
              </a:tblGrid>
              <a:tr h="202876"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s-MX" sz="1200" u="none" strike="noStrike">
                          <a:effectLst/>
                        </a:rPr>
                        <a:t>Movimiento Familiar Cristiano</a:t>
                      </a:r>
                      <a:endParaRPr lang="es-MX" sz="12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</a:tr>
              <a:tr h="189570">
                <a:tc>
                  <a:txBody>
                    <a:bodyPr/>
                    <a:lstStyle/>
                    <a:p>
                      <a:pPr algn="ctr" fontAlgn="ctr"/>
                      <a:endParaRPr lang="es-MX" sz="12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12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12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12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12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12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12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</a:tr>
              <a:tr h="202876">
                <a:tc>
                  <a:txBody>
                    <a:bodyPr/>
                    <a:lstStyle/>
                    <a:p>
                      <a:pPr algn="ctr" fontAlgn="ctr"/>
                      <a:endParaRPr lang="es-MX" sz="12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s-MX" sz="1200" u="none" strike="noStrike">
                          <a:effectLst/>
                        </a:rPr>
                        <a:t>Matrimonio Secretarios Diocesanos de Area I</a:t>
                      </a:r>
                      <a:endParaRPr lang="es-MX" sz="12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</a:tr>
              <a:tr h="187270">
                <a:tc>
                  <a:txBody>
                    <a:bodyPr/>
                    <a:lstStyle/>
                    <a:p>
                      <a:pPr algn="ctr" fontAlgn="ctr"/>
                      <a:endParaRPr lang="es-MX" sz="9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 gridSpan="6">
                  <a:txBody>
                    <a:bodyPr/>
                    <a:lstStyle/>
                    <a:p>
                      <a:pPr algn="ctr" fontAlgn="b"/>
                      <a:r>
                        <a:rPr lang="es-MX" sz="900" u="none" strike="noStrike">
                          <a:effectLst/>
                        </a:rPr>
                        <a:t>Hoja de evaluación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</a:tr>
              <a:tr h="142177">
                <a:tc>
                  <a:txBody>
                    <a:bodyPr/>
                    <a:lstStyle/>
                    <a:p>
                      <a:pPr algn="ctr" fontAlgn="ctr"/>
                      <a:endParaRPr lang="es-MX" sz="9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ctr" fontAlgn="b"/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</a:tr>
              <a:tr h="304315">
                <a:tc gridSpan="7">
                  <a:txBody>
                    <a:bodyPr/>
                    <a:lstStyle/>
                    <a:p>
                      <a:pPr algn="l" fontAlgn="b"/>
                      <a:r>
                        <a:rPr lang="es-MX" sz="800" u="none" strike="noStrike">
                          <a:effectLst/>
                        </a:rPr>
                        <a:t>Nota: Este formato será llenado por el matrimonio Secretario Diocesano de Área I y entregado al matrimonio Presidente Diocesano para su revisión, anexando copia de las fuentes de información utilizadas. </a:t>
                      </a:r>
                      <a:endParaRPr lang="es-MX" sz="800" b="0" i="0" u="none" strike="noStrike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</a:tr>
              <a:tr h="284355"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Indicadores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0" marR="0" marT="0" marB="0" anchor="ctr"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Fórmula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Fuente de informacion (Formato)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Pond.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Resultado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Calificación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alibri Light"/>
                      </a:endParaRPr>
                    </a:p>
                  </a:txBody>
                  <a:tcPr marL="0" marR="0" marT="0" marB="0" anchor="ctr"/>
                </a:tc>
              </a:tr>
              <a:tr h="530601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1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900" u="none" strike="noStrike">
                          <a:effectLst/>
                        </a:rPr>
                        <a:t>Porcentaje de capacitación de responsables de Área I de Sector (RA-I)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u="none" strike="noStrike" dirty="0">
                          <a:effectLst/>
                        </a:rPr>
                        <a:t>(Número de capacitaciones recibidas por los RA-I / número de capacitaciones totales requeridas) x 100</a:t>
                      </a:r>
                      <a:endParaRPr lang="es-MX" sz="800" b="0" i="0" u="none" strike="noStrike" dirty="0">
                        <a:solidFill>
                          <a:srgbClr val="000000"/>
                        </a:solidFill>
                        <a:effectLst/>
                        <a:latin typeface="Arial Narrow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u="none" strike="noStrike">
                          <a:effectLst/>
                        </a:rPr>
                        <a:t>Base de Datos Diocesana - Registro de capacitaciones - Formato S-11 </a:t>
                      </a:r>
                      <a:endParaRPr lang="es-MX" sz="800" b="0" i="0" u="none" strike="noStrike">
                        <a:solidFill>
                          <a:srgbClr val="000000"/>
                        </a:solidFill>
                        <a:effectLst/>
                        <a:latin typeface="Arial Narrow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0.20</a:t>
                      </a:r>
                      <a:endParaRPr lang="es-MX" sz="9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74%</a:t>
                      </a:r>
                      <a:endParaRPr lang="es-MX" sz="11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14.7</a:t>
                      </a:r>
                      <a:endParaRPr lang="es-MX" sz="11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</a:tr>
              <a:tr h="546207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2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900" u="none" strike="noStrike">
                          <a:effectLst/>
                        </a:rPr>
                        <a:t>Porcentaje de incremento de membresía en la Diócesis.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u="none" strike="noStrike">
                          <a:effectLst/>
                        </a:rPr>
                        <a:t>(Número de matrimonios en el CBF actual / número de matrimonios del CBF anterior) x 100</a:t>
                      </a:r>
                      <a:endParaRPr lang="es-MX" sz="800" b="0" i="0" u="none" strike="noStrike">
                        <a:solidFill>
                          <a:srgbClr val="000000"/>
                        </a:solidFill>
                        <a:effectLst/>
                        <a:latin typeface="Arial Narrow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u="none" strike="noStrike">
                          <a:effectLst/>
                        </a:rPr>
                        <a:t>Base de Datos Diocesana - Formatos D-01 (ciclo actual y ciclo anterior).</a:t>
                      </a:r>
                      <a:endParaRPr lang="es-MX" sz="800" b="0" i="0" u="none" strike="noStrike">
                        <a:solidFill>
                          <a:srgbClr val="000000"/>
                        </a:solidFill>
                        <a:effectLst/>
                        <a:latin typeface="Arial Narrow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0.30</a:t>
                      </a:r>
                      <a:endParaRPr lang="es-MX" sz="9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10%</a:t>
                      </a:r>
                      <a:endParaRPr lang="es-MX" sz="11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21.0</a:t>
                      </a:r>
                      <a:endParaRPr lang="es-MX" sz="11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</a:tr>
              <a:tr h="530601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3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900" u="none" strike="noStrike">
                          <a:effectLst/>
                        </a:rPr>
                        <a:t>Porcentaje anual de permanencia de matrimonios en la Diócesis.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u="none" strike="noStrike">
                          <a:effectLst/>
                        </a:rPr>
                        <a:t>(Número de matrimonios en Nivel 2 y 3 del CBF actual / número de matrimonios en Nivel 1 y 2 del CBF anterior) x 100</a:t>
                      </a:r>
                      <a:endParaRPr lang="es-MX" sz="800" b="0" i="0" u="none" strike="noStrike">
                        <a:solidFill>
                          <a:srgbClr val="000000"/>
                        </a:solidFill>
                        <a:effectLst/>
                        <a:latin typeface="Arial Narrow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u="none" strike="noStrike">
                          <a:effectLst/>
                        </a:rPr>
                        <a:t>Base de Datos Diocesana - Formatos D-01 y S-03 (ciclo actual y ciclo anterior).</a:t>
                      </a:r>
                      <a:endParaRPr lang="es-MX" sz="800" b="0" i="0" u="none" strike="noStrike">
                        <a:solidFill>
                          <a:srgbClr val="000000"/>
                        </a:solidFill>
                        <a:effectLst/>
                        <a:latin typeface="Arial Narrow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0.40</a:t>
                      </a:r>
                      <a:endParaRPr lang="es-MX" sz="9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89%</a:t>
                      </a:r>
                      <a:endParaRPr lang="es-MX" sz="11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35.7</a:t>
                      </a:r>
                      <a:endParaRPr lang="es-MX" sz="11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</a:tr>
              <a:tr h="546207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4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900" u="none" strike="noStrike">
                          <a:effectLst/>
                        </a:rPr>
                        <a:t>Promedio de Calificación de los responsables de Área I de Sector (RA-I).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u="none" strike="noStrike">
                          <a:effectLst/>
                        </a:rPr>
                        <a:t>(Suma de calificaciones de RA-I / Número de RA-I) x 100</a:t>
                      </a:r>
                      <a:endParaRPr lang="es-MX" sz="800" b="0" i="0" u="none" strike="noStrike">
                        <a:solidFill>
                          <a:srgbClr val="000000"/>
                        </a:solidFill>
                        <a:effectLst/>
                        <a:latin typeface="Arial Narrow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800" u="none" strike="noStrike">
                          <a:effectLst/>
                        </a:rPr>
                        <a:t>Hojas de evalación de los responsables de Área I de Sector</a:t>
                      </a:r>
                      <a:endParaRPr lang="es-MX" sz="800" b="0" i="0" u="none" strike="noStrike">
                        <a:solidFill>
                          <a:srgbClr val="000000"/>
                        </a:solidFill>
                        <a:effectLst/>
                        <a:latin typeface="Arial Narrow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0.10</a:t>
                      </a:r>
                      <a:endParaRPr lang="es-MX" sz="9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77.67</a:t>
                      </a:r>
                      <a:endParaRPr lang="es-MX" sz="11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7.8</a:t>
                      </a:r>
                      <a:endParaRPr lang="es-MX" sz="11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</a:tr>
              <a:tr h="282857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u="none" strike="noStrike">
                          <a:effectLst/>
                        </a:rPr>
                        <a:t> </a:t>
                      </a:r>
                      <a:endParaRPr lang="es-MX" sz="9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900" u="none" strike="noStrike">
                          <a:effectLst/>
                        </a:rPr>
                        <a:t> </a:t>
                      </a:r>
                      <a:endParaRPr lang="es-MX" sz="9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900" u="none" strike="noStrike">
                          <a:effectLst/>
                        </a:rPr>
                        <a:t> </a:t>
                      </a:r>
                      <a:endParaRPr lang="es-MX" sz="9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900" u="none" strike="noStrike">
                          <a:effectLst/>
                        </a:rPr>
                        <a:t> </a:t>
                      </a:r>
                      <a:endParaRPr lang="es-MX" sz="900" b="0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s-MX" sz="900" u="none" strike="noStrike">
                          <a:effectLst/>
                        </a:rPr>
                        <a:t>SUMA</a:t>
                      </a:r>
                      <a:endParaRPr lang="es-MX" sz="9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u="none" strike="noStrike">
                          <a:effectLst/>
                        </a:rPr>
                        <a:t>79.2</a:t>
                      </a:r>
                      <a:endParaRPr lang="es-MX" sz="1100" b="1" i="0" u="none" strike="noStrike">
                        <a:solidFill>
                          <a:srgbClr val="000000"/>
                        </a:solidFill>
                        <a:effectLst/>
                        <a:latin typeface="Century Gothic"/>
                      </a:endParaRPr>
                    </a:p>
                  </a:txBody>
                  <a:tcPr marL="0" marR="0" marT="0" marB="0" anchor="ctr"/>
                </a:tc>
              </a:tr>
              <a:tr h="187270"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</a:tr>
              <a:tr h="187270"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</a:tr>
              <a:tr h="187270"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u="none" strike="noStrike">
                          <a:effectLst/>
                        </a:rPr>
                        <a:t> 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u="none" strike="noStrike">
                          <a:effectLst/>
                        </a:rPr>
                        <a:t> 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u="none" strike="noStrike">
                          <a:effectLst/>
                        </a:rPr>
                        <a:t> 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u="none" strike="noStrike">
                          <a:effectLst/>
                        </a:rPr>
                        <a:t> 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</a:tr>
              <a:tr h="187270"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s-MX" sz="1100" u="none" strike="noStrike">
                          <a:effectLst/>
                        </a:rPr>
                        <a:t>Matrimonio Secretarios Diocesanos de Area I</a:t>
                      </a:r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b"/>
                </a:tc>
              </a:tr>
            </a:tbl>
          </a:graphicData>
        </a:graphic>
      </p:graphicFrame>
      <p:pic>
        <p:nvPicPr>
          <p:cNvPr id="6" name="1 Imagen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3285" y="804072"/>
            <a:ext cx="574675" cy="77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60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8744" y="-603249"/>
            <a:ext cx="9144000" cy="75819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¡¡¡Gracias por su atención!!!</a:t>
            </a:r>
            <a:endParaRPr lang="es-MX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MX" dirty="0" smtClean="0"/>
              <a:t>Y recuerden “Puedo hacer todo a través de Cristo, quien me fortalece” </a:t>
            </a:r>
          </a:p>
          <a:p>
            <a:pPr marL="0" indent="0">
              <a:buNone/>
            </a:pPr>
            <a:r>
              <a:rPr lang="es-MX" dirty="0" smtClean="0"/>
              <a:t>Filipenses 4:13</a:t>
            </a:r>
            <a:endParaRPr lang="es-MX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0513" y="3187701"/>
            <a:ext cx="3265487" cy="2509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3063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OBJETIVO DE </a:t>
            </a:r>
            <a:r>
              <a:rPr lang="es-MX" b="1" dirty="0" smtClean="0"/>
              <a:t>ÁREA </a:t>
            </a:r>
            <a:r>
              <a:rPr lang="es-MX" b="1" dirty="0"/>
              <a:t>I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just">
              <a:buNone/>
            </a:pPr>
            <a:r>
              <a:rPr lang="es-MX" b="1" dirty="0" smtClean="0"/>
              <a:t>Promover </a:t>
            </a:r>
            <a:r>
              <a:rPr lang="es-MX" b="1" dirty="0"/>
              <a:t>la vivencia efectiva del CBF a nivel diocesano y </a:t>
            </a:r>
            <a:r>
              <a:rPr lang="es-MX" b="1" dirty="0" smtClean="0"/>
              <a:t>asegurar el </a:t>
            </a:r>
            <a:r>
              <a:rPr lang="es-MX" b="1" dirty="0"/>
              <a:t>buen desempeño de los Responsables de Área I de Sector.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36625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1596"/>
            <a:ext cx="8229600" cy="5794567"/>
          </a:xfrm>
          <a:effectLst>
            <a:glow rad="101600">
              <a:schemeClr val="accent5">
                <a:satMod val="175000"/>
                <a:alpha val="40000"/>
              </a:schemeClr>
            </a:glow>
          </a:effectLst>
        </p:spPr>
        <p:txBody>
          <a:bodyPr/>
          <a:lstStyle/>
          <a:p>
            <a:pPr marL="0" indent="0">
              <a:buNone/>
            </a:pPr>
            <a:endParaRPr lang="en-US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dirty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dirty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dirty="0" smtClean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7" name="6 Rectángulo redondeado"/>
          <p:cNvSpPr/>
          <p:nvPr/>
        </p:nvSpPr>
        <p:spPr>
          <a:xfrm>
            <a:off x="984737" y="3094892"/>
            <a:ext cx="1627833" cy="9144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b="1" dirty="0" smtClean="0"/>
              <a:t>AREA I</a:t>
            </a:r>
            <a:endParaRPr lang="es-MX" sz="2800" b="1" dirty="0"/>
          </a:p>
        </p:txBody>
      </p:sp>
      <p:cxnSp>
        <p:nvCxnSpPr>
          <p:cNvPr id="13" name="12 Conector recto"/>
          <p:cNvCxnSpPr/>
          <p:nvPr/>
        </p:nvCxnSpPr>
        <p:spPr>
          <a:xfrm>
            <a:off x="2612570" y="3552092"/>
            <a:ext cx="63304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/>
          <p:cNvCxnSpPr/>
          <p:nvPr/>
        </p:nvCxnSpPr>
        <p:spPr>
          <a:xfrm flipV="1">
            <a:off x="3245618" y="1939332"/>
            <a:ext cx="0" cy="16127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17 Conector recto"/>
          <p:cNvCxnSpPr/>
          <p:nvPr/>
        </p:nvCxnSpPr>
        <p:spPr>
          <a:xfrm>
            <a:off x="3245618" y="1939332"/>
            <a:ext cx="8842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18 Rectángulo redondeado"/>
          <p:cNvSpPr/>
          <p:nvPr/>
        </p:nvSpPr>
        <p:spPr>
          <a:xfrm>
            <a:off x="4139922" y="1587640"/>
            <a:ext cx="1798654" cy="63304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IMPORTANCIA</a:t>
            </a:r>
            <a:endParaRPr lang="es-MX" sz="2000" b="1" dirty="0"/>
          </a:p>
        </p:txBody>
      </p:sp>
      <p:cxnSp>
        <p:nvCxnSpPr>
          <p:cNvPr id="21" name="20 Conector recto"/>
          <p:cNvCxnSpPr/>
          <p:nvPr/>
        </p:nvCxnSpPr>
        <p:spPr>
          <a:xfrm>
            <a:off x="3245618" y="2974312"/>
            <a:ext cx="88425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22 Rectángulo redondeado"/>
          <p:cNvSpPr/>
          <p:nvPr/>
        </p:nvSpPr>
        <p:spPr>
          <a:xfrm>
            <a:off x="4129873" y="2745712"/>
            <a:ext cx="1798654" cy="6104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FUNCIONES</a:t>
            </a:r>
          </a:p>
        </p:txBody>
      </p:sp>
      <p:cxnSp>
        <p:nvCxnSpPr>
          <p:cNvPr id="25" name="24 Conector recto"/>
          <p:cNvCxnSpPr/>
          <p:nvPr/>
        </p:nvCxnSpPr>
        <p:spPr>
          <a:xfrm>
            <a:off x="3245620" y="3808324"/>
            <a:ext cx="0" cy="141179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26 Conector recto"/>
          <p:cNvCxnSpPr/>
          <p:nvPr/>
        </p:nvCxnSpPr>
        <p:spPr>
          <a:xfrm>
            <a:off x="3245618" y="4257989"/>
            <a:ext cx="89430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28 Rectángulo redondeado"/>
          <p:cNvSpPr/>
          <p:nvPr/>
        </p:nvSpPr>
        <p:spPr>
          <a:xfrm>
            <a:off x="4139922" y="3898760"/>
            <a:ext cx="1798654" cy="61546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ACTIVIDADES</a:t>
            </a:r>
            <a:endParaRPr lang="es-MX" sz="2000" b="1" dirty="0"/>
          </a:p>
        </p:txBody>
      </p:sp>
      <p:cxnSp>
        <p:nvCxnSpPr>
          <p:cNvPr id="31" name="30 Conector recto"/>
          <p:cNvCxnSpPr/>
          <p:nvPr/>
        </p:nvCxnSpPr>
        <p:spPr>
          <a:xfrm flipV="1">
            <a:off x="3245618" y="3552092"/>
            <a:ext cx="0" cy="25623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32 Conector recto"/>
          <p:cNvCxnSpPr/>
          <p:nvPr/>
        </p:nvCxnSpPr>
        <p:spPr>
          <a:xfrm>
            <a:off x="3245620" y="5220118"/>
            <a:ext cx="884253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33 Rectángulo redondeado"/>
          <p:cNvSpPr/>
          <p:nvPr/>
        </p:nvSpPr>
        <p:spPr>
          <a:xfrm>
            <a:off x="4210260" y="4943931"/>
            <a:ext cx="1728316" cy="64309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dirty="0" smtClean="0"/>
              <a:t>INDICADORES</a:t>
            </a:r>
            <a:endParaRPr lang="es-MX" sz="2000" b="1" dirty="0"/>
          </a:p>
        </p:txBody>
      </p:sp>
      <p:sp>
        <p:nvSpPr>
          <p:cNvPr id="35" name="34 Flecha izquierda"/>
          <p:cNvSpPr/>
          <p:nvPr/>
        </p:nvSpPr>
        <p:spPr>
          <a:xfrm>
            <a:off x="6641959" y="1517301"/>
            <a:ext cx="1286189" cy="629178"/>
          </a:xfrm>
          <a:prstGeom prst="leftArrow">
            <a:avLst/>
          </a:prstGeom>
          <a:solidFill>
            <a:schemeClr val="accent4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36052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73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1452"/>
            <a:ext cx="8229600" cy="5824712"/>
          </a:xfrm>
        </p:spPr>
        <p:txBody>
          <a:bodyPr/>
          <a:lstStyle/>
          <a:p>
            <a:pPr marL="0" indent="0">
              <a:buNone/>
            </a:pPr>
            <a:endParaRPr lang="en-US" dirty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872" y="571500"/>
            <a:ext cx="2323053" cy="1548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7 Rectángulo"/>
          <p:cNvSpPr/>
          <p:nvPr/>
        </p:nvSpPr>
        <p:spPr>
          <a:xfrm>
            <a:off x="3280787" y="1183083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MX" sz="3600" b="1" dirty="0">
                <a:latin typeface="+mj-lt"/>
                <a:cs typeface="Arial" panose="020B0604020202020204" pitchFamily="34" charset="0"/>
              </a:rPr>
              <a:t>LECTURA BIBLICA</a:t>
            </a:r>
          </a:p>
          <a:p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612900" y="2967335"/>
            <a:ext cx="562191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400" b="1" dirty="0"/>
              <a:t>Lucas 19: 1-10</a:t>
            </a:r>
          </a:p>
          <a:p>
            <a:r>
              <a:rPr lang="es-MX" sz="2400" dirty="0"/>
              <a:t>La conversión de Zaqueo a través de su encuentro personal con Jesús</a:t>
            </a:r>
          </a:p>
        </p:txBody>
      </p:sp>
      <p:sp>
        <p:nvSpPr>
          <p:cNvPr id="10" name="9 Rectángulo"/>
          <p:cNvSpPr/>
          <p:nvPr/>
        </p:nvSpPr>
        <p:spPr>
          <a:xfrm rot="10800000" flipV="1">
            <a:off x="3617404" y="3785687"/>
            <a:ext cx="4541857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MX" sz="2800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s-MX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1 Rectángulo"/>
          <p:cNvSpPr/>
          <p:nvPr/>
        </p:nvSpPr>
        <p:spPr>
          <a:xfrm>
            <a:off x="3086100" y="4914900"/>
            <a:ext cx="3695700" cy="8763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 smtClean="0"/>
              <a:t>REFLEXIÓN</a:t>
            </a:r>
            <a:endParaRPr lang="es-MX" sz="3600" b="1" dirty="0"/>
          </a:p>
        </p:txBody>
      </p:sp>
    </p:spTree>
    <p:extLst>
      <p:ext uri="{BB962C8B-B14F-4D97-AF65-F5344CB8AC3E}">
        <p14:creationId xmlns:p14="http://schemas.microsoft.com/office/powerpoint/2010/main" val="133998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sz="3200" b="1" dirty="0"/>
              <a:t>RELACIÓN DEL PASAJE BÍBLICO CON EL TRABAJO</a:t>
            </a:r>
            <a:br>
              <a:rPr lang="es-MX" sz="3200" b="1" dirty="0"/>
            </a:br>
            <a:r>
              <a:rPr lang="es-MX" sz="3200" b="1" dirty="0"/>
              <a:t>DEL ÁREA I</a:t>
            </a:r>
            <a:endParaRPr lang="en-US" sz="3200" dirty="0"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1160" y="1417638"/>
            <a:ext cx="8356739" cy="4199391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s-MX" sz="2000" dirty="0">
                <a:cs typeface="Century Gothic"/>
              </a:rPr>
              <a:t>Zaqueo </a:t>
            </a:r>
            <a:r>
              <a:rPr lang="es-MX" sz="2000" dirty="0" smtClean="0">
                <a:cs typeface="Century Gothic"/>
              </a:rPr>
              <a:t>es </a:t>
            </a:r>
            <a:r>
              <a:rPr lang="es-MX" sz="2000" dirty="0">
                <a:cs typeface="Century Gothic"/>
              </a:rPr>
              <a:t>un personaje del evangelio </a:t>
            </a:r>
            <a:r>
              <a:rPr lang="es-MX" sz="2000" dirty="0" smtClean="0">
                <a:cs typeface="Century Gothic"/>
              </a:rPr>
              <a:t>que experimenta </a:t>
            </a:r>
            <a:r>
              <a:rPr lang="es-MX" sz="2000" dirty="0">
                <a:cs typeface="Century Gothic"/>
              </a:rPr>
              <a:t>una conversión palpable en su vida a </a:t>
            </a:r>
            <a:r>
              <a:rPr lang="es-MX" sz="2000" dirty="0" smtClean="0">
                <a:cs typeface="Century Gothic"/>
              </a:rPr>
              <a:t>través de </a:t>
            </a:r>
            <a:r>
              <a:rPr lang="es-MX" sz="2000" dirty="0">
                <a:cs typeface="Century Gothic"/>
              </a:rPr>
              <a:t>un encuentro con Jesús. </a:t>
            </a:r>
            <a:r>
              <a:rPr lang="es-MX" sz="2000" dirty="0" smtClean="0">
                <a:cs typeface="Century Gothic"/>
              </a:rPr>
              <a:t>Debemos recordar </a:t>
            </a:r>
            <a:r>
              <a:rPr lang="es-MX" sz="2000" dirty="0">
                <a:cs typeface="Century Gothic"/>
              </a:rPr>
              <a:t>que </a:t>
            </a:r>
            <a:r>
              <a:rPr lang="es-MX" sz="2000" dirty="0" smtClean="0">
                <a:cs typeface="Century Gothic"/>
              </a:rPr>
              <a:t>la mística </a:t>
            </a:r>
            <a:r>
              <a:rPr lang="es-MX" sz="2000" dirty="0">
                <a:cs typeface="Century Gothic"/>
              </a:rPr>
              <a:t>de nuestra Área es lograr un cambio de </a:t>
            </a:r>
            <a:r>
              <a:rPr lang="es-MX" sz="2000" dirty="0" smtClean="0">
                <a:cs typeface="Century Gothic"/>
              </a:rPr>
              <a:t>vida hacia </a:t>
            </a:r>
            <a:r>
              <a:rPr lang="es-MX" sz="2000" dirty="0">
                <a:cs typeface="Century Gothic"/>
              </a:rPr>
              <a:t>los valores evangélicos o sea la conversión de </a:t>
            </a:r>
            <a:r>
              <a:rPr lang="es-MX" sz="2000" dirty="0" smtClean="0">
                <a:cs typeface="Century Gothic"/>
              </a:rPr>
              <a:t>las familias</a:t>
            </a:r>
            <a:r>
              <a:rPr lang="es-MX" sz="2000" dirty="0">
                <a:cs typeface="Century Gothic"/>
              </a:rPr>
              <a:t>.</a:t>
            </a:r>
          </a:p>
          <a:p>
            <a:pPr marL="0" indent="0" algn="just">
              <a:buNone/>
            </a:pPr>
            <a:r>
              <a:rPr lang="es-MX" sz="2000" dirty="0">
                <a:cs typeface="Century Gothic"/>
              </a:rPr>
              <a:t>Zaqueo pese a todo lo que </a:t>
            </a:r>
            <a:r>
              <a:rPr lang="es-MX" sz="2000" dirty="0" smtClean="0">
                <a:cs typeface="Century Gothic"/>
              </a:rPr>
              <a:t>tenía, </a:t>
            </a:r>
            <a:r>
              <a:rPr lang="es-MX" sz="2000" dirty="0">
                <a:cs typeface="Century Gothic"/>
              </a:rPr>
              <a:t>experimentaba </a:t>
            </a:r>
            <a:r>
              <a:rPr lang="es-MX" sz="2000" dirty="0" smtClean="0">
                <a:cs typeface="Century Gothic"/>
              </a:rPr>
              <a:t>una profunda </a:t>
            </a:r>
            <a:r>
              <a:rPr lang="es-MX" sz="2000" dirty="0">
                <a:cs typeface="Century Gothic"/>
              </a:rPr>
              <a:t>insatisfacción que lo </a:t>
            </a:r>
            <a:r>
              <a:rPr lang="es-MX" sz="2000" dirty="0" smtClean="0">
                <a:cs typeface="Century Gothic"/>
              </a:rPr>
              <a:t>hacía </a:t>
            </a:r>
            <a:r>
              <a:rPr lang="es-MX" sz="2000" dirty="0">
                <a:cs typeface="Century Gothic"/>
              </a:rPr>
              <a:t>buscar algo mas; </a:t>
            </a:r>
            <a:r>
              <a:rPr lang="es-MX" sz="2000" dirty="0" smtClean="0">
                <a:cs typeface="Century Gothic"/>
              </a:rPr>
              <a:t>así también, los, jóvenes, </a:t>
            </a:r>
            <a:r>
              <a:rPr lang="es-MX" sz="2000" dirty="0" err="1" smtClean="0">
                <a:cs typeface="Century Gothic"/>
              </a:rPr>
              <a:t>MaRes</a:t>
            </a:r>
            <a:r>
              <a:rPr lang="es-MX" sz="2000" dirty="0" smtClean="0">
                <a:cs typeface="Century Gothic"/>
              </a:rPr>
              <a:t> y </a:t>
            </a:r>
            <a:r>
              <a:rPr lang="es-MX" sz="2000" dirty="0">
                <a:cs typeface="Century Gothic"/>
              </a:rPr>
              <a:t>matrimonios  que </a:t>
            </a:r>
            <a:r>
              <a:rPr lang="es-MX" sz="2000" dirty="0" smtClean="0">
                <a:cs typeface="Century Gothic"/>
              </a:rPr>
              <a:t>ingresamos </a:t>
            </a:r>
            <a:r>
              <a:rPr lang="es-MX" sz="2000" dirty="0">
                <a:cs typeface="Century Gothic"/>
              </a:rPr>
              <a:t>al Ciclo Básico </a:t>
            </a:r>
            <a:r>
              <a:rPr lang="es-MX" sz="2000" dirty="0" smtClean="0">
                <a:cs typeface="Century Gothic"/>
              </a:rPr>
              <a:t>no estamos </a:t>
            </a:r>
            <a:r>
              <a:rPr lang="es-MX" sz="2000" dirty="0">
                <a:cs typeface="Century Gothic"/>
              </a:rPr>
              <a:t>conformes con lo que </a:t>
            </a:r>
            <a:r>
              <a:rPr lang="es-MX" sz="2000" dirty="0" smtClean="0">
                <a:cs typeface="Century Gothic"/>
              </a:rPr>
              <a:t>somos y buscamos </a:t>
            </a:r>
            <a:r>
              <a:rPr lang="es-MX" sz="2000" dirty="0">
                <a:cs typeface="Century Gothic"/>
              </a:rPr>
              <a:t>aquello que </a:t>
            </a:r>
            <a:r>
              <a:rPr lang="es-MX" sz="2000" dirty="0" smtClean="0">
                <a:cs typeface="Century Gothic"/>
              </a:rPr>
              <a:t>nos hace </a:t>
            </a:r>
            <a:r>
              <a:rPr lang="es-MX" sz="2000" dirty="0">
                <a:cs typeface="Century Gothic"/>
              </a:rPr>
              <a:t>falta para lograr </a:t>
            </a:r>
            <a:r>
              <a:rPr lang="es-MX" sz="2000" dirty="0" smtClean="0">
                <a:cs typeface="Century Gothic"/>
              </a:rPr>
              <a:t>la </a:t>
            </a:r>
            <a:r>
              <a:rPr lang="es-MX" sz="2000" dirty="0">
                <a:cs typeface="Century Gothic"/>
              </a:rPr>
              <a:t>felicidad.</a:t>
            </a:r>
            <a:endParaRPr lang="en-US" sz="2000" dirty="0"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0717" y="4260850"/>
            <a:ext cx="2466975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367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610" y="-46679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pic>
        <p:nvPicPr>
          <p:cNvPr id="1026" name="Picture 2" descr="C:\Users\Miguel Lavariega\Pictures\FOTOS DE MAMÁ\FB_IMG_149312082427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42" y="1637883"/>
            <a:ext cx="3027568" cy="2301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5 Rectángulo"/>
          <p:cNvSpPr/>
          <p:nvPr/>
        </p:nvSpPr>
        <p:spPr>
          <a:xfrm>
            <a:off x="520701" y="241160"/>
            <a:ext cx="820126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sz="2400" b="1" dirty="0"/>
              <a:t>RELACIÓN DEL PASAJE BÍBLICO CON EL </a:t>
            </a:r>
            <a:r>
              <a:rPr lang="es-MX" sz="2400" b="1" dirty="0" smtClean="0"/>
              <a:t>TRABAJO DEL </a:t>
            </a:r>
            <a:r>
              <a:rPr lang="es-MX" sz="2400" b="1" dirty="0"/>
              <a:t>ÁREA I</a:t>
            </a:r>
            <a:endParaRPr lang="es-MX" sz="2400" dirty="0"/>
          </a:p>
        </p:txBody>
      </p:sp>
      <p:sp>
        <p:nvSpPr>
          <p:cNvPr id="7" name="6 Rectángulo"/>
          <p:cNvSpPr/>
          <p:nvPr/>
        </p:nvSpPr>
        <p:spPr>
          <a:xfrm>
            <a:off x="3275764" y="1065115"/>
            <a:ext cx="5606980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MX" sz="2000" dirty="0">
                <a:cs typeface="Arial" panose="020B0604020202020204" pitchFamily="34" charset="0"/>
              </a:rPr>
              <a:t>Los </a:t>
            </a:r>
            <a:r>
              <a:rPr lang="es-MX" sz="2000" dirty="0" smtClean="0">
                <a:cs typeface="Arial" panose="020B0604020202020204" pitchFamily="34" charset="0"/>
              </a:rPr>
              <a:t> matrimonios  del  MFC  están  conscientes  de  sus</a:t>
            </a:r>
            <a:r>
              <a:rPr lang="es-MX" sz="2000" dirty="0">
                <a:cs typeface="Arial" panose="020B0604020202020204" pitchFamily="34" charset="0"/>
              </a:rPr>
              <a:t> </a:t>
            </a:r>
            <a:r>
              <a:rPr lang="es-MX" sz="2000" dirty="0" smtClean="0">
                <a:cs typeface="Arial" panose="020B0604020202020204" pitchFamily="34" charset="0"/>
              </a:rPr>
              <a:t>limitaciones</a:t>
            </a:r>
            <a:r>
              <a:rPr lang="es-MX" sz="2000" dirty="0">
                <a:cs typeface="Arial" panose="020B0604020202020204" pitchFamily="34" charset="0"/>
              </a:rPr>
              <a:t>, al </a:t>
            </a:r>
            <a:r>
              <a:rPr lang="es-MX" sz="2000" dirty="0" smtClean="0">
                <a:cs typeface="Arial" panose="020B0604020202020204" pitchFamily="34" charset="0"/>
              </a:rPr>
              <a:t> igual  que </a:t>
            </a:r>
            <a:r>
              <a:rPr lang="es-MX" sz="2000" dirty="0">
                <a:cs typeface="Arial" panose="020B0604020202020204" pitchFamily="34" charset="0"/>
              </a:rPr>
              <a:t>Zaqueo lo estuvo de su </a:t>
            </a:r>
            <a:r>
              <a:rPr lang="es-MX" sz="2000" dirty="0" smtClean="0">
                <a:cs typeface="Arial" panose="020B0604020202020204" pitchFamily="34" charset="0"/>
              </a:rPr>
              <a:t>baja estatura</a:t>
            </a:r>
            <a:r>
              <a:rPr lang="es-MX" sz="2000" dirty="0">
                <a:cs typeface="Arial" panose="020B0604020202020204" pitchFamily="34" charset="0"/>
              </a:rPr>
              <a:t>; pero </a:t>
            </a:r>
            <a:r>
              <a:rPr lang="es-MX" sz="2000" dirty="0" smtClean="0">
                <a:cs typeface="Arial" panose="020B0604020202020204" pitchFamily="34" charset="0"/>
              </a:rPr>
              <a:t> también  están  dispuestos  a  hacer un esfuerzo </a:t>
            </a:r>
            <a:r>
              <a:rPr lang="es-MX" sz="2000" dirty="0">
                <a:cs typeface="Arial" panose="020B0604020202020204" pitchFamily="34" charset="0"/>
              </a:rPr>
              <a:t>para satisfacer esa necesidad de mejorar </a:t>
            </a:r>
            <a:r>
              <a:rPr lang="es-MX" sz="2000" dirty="0" smtClean="0">
                <a:cs typeface="Arial" panose="020B0604020202020204" pitchFamily="34" charset="0"/>
              </a:rPr>
              <a:t>como persona</a:t>
            </a:r>
            <a:r>
              <a:rPr lang="es-MX" sz="2000" dirty="0">
                <a:cs typeface="Arial" panose="020B0604020202020204" pitchFamily="34" charset="0"/>
              </a:rPr>
              <a:t>, matrimonio y familia. </a:t>
            </a:r>
            <a:endParaRPr lang="es-MX" sz="2000" dirty="0" smtClean="0">
              <a:cs typeface="Arial" panose="020B0604020202020204" pitchFamily="34" charset="0"/>
            </a:endParaRPr>
          </a:p>
          <a:p>
            <a:pPr algn="just"/>
            <a:r>
              <a:rPr lang="es-MX" sz="2000" dirty="0" smtClean="0">
                <a:cs typeface="Arial" panose="020B0604020202020204" pitchFamily="34" charset="0"/>
              </a:rPr>
              <a:t>El </a:t>
            </a:r>
            <a:r>
              <a:rPr lang="es-MX" sz="2000" dirty="0">
                <a:cs typeface="Arial" panose="020B0604020202020204" pitchFamily="34" charset="0"/>
              </a:rPr>
              <a:t>esfuerzo </a:t>
            </a:r>
            <a:r>
              <a:rPr lang="es-MX" sz="2000" dirty="0" smtClean="0">
                <a:cs typeface="Arial" panose="020B0604020202020204" pitchFamily="34" charset="0"/>
              </a:rPr>
              <a:t>necesario, es ese  período  de estudio </a:t>
            </a:r>
            <a:r>
              <a:rPr lang="es-MX" sz="2000" dirty="0">
                <a:cs typeface="Arial" panose="020B0604020202020204" pitchFamily="34" charset="0"/>
              </a:rPr>
              <a:t>que es nuestro Ciclo </a:t>
            </a:r>
            <a:r>
              <a:rPr lang="es-MX" sz="2000" dirty="0" smtClean="0">
                <a:cs typeface="Arial" panose="020B0604020202020204" pitchFamily="34" charset="0"/>
              </a:rPr>
              <a:t>Básico de Formación, así </a:t>
            </a:r>
            <a:r>
              <a:rPr lang="es-MX" sz="2000" dirty="0">
                <a:cs typeface="Arial" panose="020B0604020202020204" pitchFamily="34" charset="0"/>
              </a:rPr>
              <a:t>como </a:t>
            </a:r>
            <a:r>
              <a:rPr lang="es-MX" sz="2000" dirty="0" smtClean="0">
                <a:cs typeface="Arial" panose="020B0604020202020204" pitchFamily="34" charset="0"/>
              </a:rPr>
              <a:t>Zaqueo  </a:t>
            </a:r>
            <a:r>
              <a:rPr lang="es-MX" sz="2000" dirty="0">
                <a:cs typeface="Arial" panose="020B0604020202020204" pitchFamily="34" charset="0"/>
              </a:rPr>
              <a:t>estuvo </a:t>
            </a:r>
            <a:r>
              <a:rPr lang="es-MX" sz="2000" dirty="0" smtClean="0">
                <a:cs typeface="Arial" panose="020B0604020202020204" pitchFamily="34" charset="0"/>
              </a:rPr>
              <a:t> dispuesto </a:t>
            </a:r>
            <a:r>
              <a:rPr lang="es-MX" sz="2000" dirty="0">
                <a:cs typeface="Arial" panose="020B0604020202020204" pitchFamily="34" charset="0"/>
              </a:rPr>
              <a:t>a hacer el </a:t>
            </a:r>
            <a:r>
              <a:rPr lang="es-MX" sz="2000" dirty="0" smtClean="0">
                <a:cs typeface="Arial" panose="020B0604020202020204" pitchFamily="34" charset="0"/>
              </a:rPr>
              <a:t>esfuerzo de </a:t>
            </a:r>
            <a:r>
              <a:rPr lang="es-MX" sz="2000" dirty="0">
                <a:cs typeface="Arial" panose="020B0604020202020204" pitchFamily="34" charset="0"/>
              </a:rPr>
              <a:t>trepar </a:t>
            </a:r>
            <a:r>
              <a:rPr lang="es-MX" sz="2000" dirty="0" smtClean="0">
                <a:cs typeface="Arial" panose="020B0604020202020204" pitchFamily="34" charset="0"/>
              </a:rPr>
              <a:t> al  árbol  para </a:t>
            </a:r>
            <a:r>
              <a:rPr lang="es-MX" sz="2000" dirty="0">
                <a:cs typeface="Arial" panose="020B0604020202020204" pitchFamily="34" charset="0"/>
              </a:rPr>
              <a:t>conocer </a:t>
            </a:r>
            <a:r>
              <a:rPr lang="es-MX" sz="2000" dirty="0" smtClean="0">
                <a:cs typeface="Arial" panose="020B0604020202020204" pitchFamily="34" charset="0"/>
              </a:rPr>
              <a:t> a  ese </a:t>
            </a:r>
            <a:r>
              <a:rPr lang="es-MX" sz="2000" dirty="0">
                <a:cs typeface="Arial" panose="020B0604020202020204" pitchFamily="34" charset="0"/>
              </a:rPr>
              <a:t>Jesús de </a:t>
            </a:r>
            <a:r>
              <a:rPr lang="es-MX" sz="2000" dirty="0" smtClean="0">
                <a:cs typeface="Arial" panose="020B0604020202020204" pitchFamily="34" charset="0"/>
              </a:rPr>
              <a:t>quien tanto </a:t>
            </a:r>
            <a:r>
              <a:rPr lang="es-MX" sz="2000" dirty="0">
                <a:cs typeface="Arial" panose="020B0604020202020204" pitchFamily="34" charset="0"/>
              </a:rPr>
              <a:t>hablaban.</a:t>
            </a:r>
          </a:p>
          <a:p>
            <a:pPr algn="just"/>
            <a:r>
              <a:rPr lang="es-MX" sz="2000" dirty="0">
                <a:cs typeface="Arial" panose="020B0604020202020204" pitchFamily="34" charset="0"/>
              </a:rPr>
              <a:t>Finalmente, nuestros matrimonios están dispuestos </a:t>
            </a:r>
            <a:r>
              <a:rPr lang="es-MX" sz="2000" dirty="0" smtClean="0">
                <a:cs typeface="Arial" panose="020B0604020202020204" pitchFamily="34" charset="0"/>
              </a:rPr>
              <a:t>a recibir </a:t>
            </a:r>
            <a:r>
              <a:rPr lang="es-MX" sz="2000" dirty="0">
                <a:cs typeface="Arial" panose="020B0604020202020204" pitchFamily="34" charset="0"/>
              </a:rPr>
              <a:t>a Jesús en su casa viviendo una </a:t>
            </a:r>
            <a:r>
              <a:rPr lang="es-MX" sz="2000" dirty="0" smtClean="0">
                <a:cs typeface="Arial" panose="020B0604020202020204" pitchFamily="34" charset="0"/>
              </a:rPr>
              <a:t>alegre hospitalidad, </a:t>
            </a:r>
            <a:r>
              <a:rPr lang="es-MX" sz="2000" dirty="0">
                <a:cs typeface="Arial" panose="020B0604020202020204" pitchFamily="34" charset="0"/>
              </a:rPr>
              <a:t>abriendo su mente y su corazón </a:t>
            </a:r>
            <a:r>
              <a:rPr lang="es-MX" sz="2000" dirty="0" smtClean="0">
                <a:cs typeface="Arial" panose="020B0604020202020204" pitchFamily="34" charset="0"/>
              </a:rPr>
              <a:t>al siempre </a:t>
            </a:r>
            <a:r>
              <a:rPr lang="es-MX" sz="2000" dirty="0">
                <a:cs typeface="Arial" panose="020B0604020202020204" pitchFamily="34" charset="0"/>
              </a:rPr>
              <a:t>novedoso enfoque que Jesús tiene de la vida </a:t>
            </a:r>
            <a:r>
              <a:rPr lang="es-MX" sz="2000" dirty="0" smtClean="0">
                <a:cs typeface="Arial" panose="020B0604020202020204" pitchFamily="34" charset="0"/>
              </a:rPr>
              <a:t>y a </a:t>
            </a:r>
            <a:r>
              <a:rPr lang="es-MX" sz="2000" dirty="0">
                <a:cs typeface="Arial" panose="020B0604020202020204" pitchFamily="34" charset="0"/>
              </a:rPr>
              <a:t>cambiarla como Zaqueo la cambió.</a:t>
            </a:r>
          </a:p>
        </p:txBody>
      </p:sp>
    </p:spTree>
    <p:extLst>
      <p:ext uri="{BB962C8B-B14F-4D97-AF65-F5344CB8AC3E}">
        <p14:creationId xmlns:p14="http://schemas.microsoft.com/office/powerpoint/2010/main" val="137024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241" y="-9647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s-MX" sz="3200" b="1" dirty="0">
                <a:cs typeface="Arial" panose="020B0604020202020204" pitchFamily="34" charset="0"/>
              </a:rPr>
              <a:t>VALORES QUE PROMUEVE </a:t>
            </a:r>
            <a:r>
              <a:rPr lang="es-MX" sz="3200" b="1" dirty="0" smtClean="0">
                <a:cs typeface="Arial" panose="020B0604020202020204" pitchFamily="34" charset="0"/>
              </a:rPr>
              <a:t>Y TRANSMITE </a:t>
            </a:r>
            <a:r>
              <a:rPr lang="es-MX" sz="3200" b="1" dirty="0">
                <a:cs typeface="Arial" panose="020B0604020202020204" pitchFamily="34" charset="0"/>
              </a:rPr>
              <a:t>ÁREA I</a:t>
            </a:r>
            <a:endParaRPr lang="en-US" sz="3200" dirty="0"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AutoShape 2" descr="blob:https://web.whatsapp.com/940b45ae-b963-454c-a346-843ffc1b5690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6" y="2110154"/>
            <a:ext cx="3730624" cy="28174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6 Rectángulo"/>
          <p:cNvSpPr/>
          <p:nvPr/>
        </p:nvSpPr>
        <p:spPr>
          <a:xfrm>
            <a:off x="4064000" y="1346479"/>
            <a:ext cx="4838839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MX" b="1" dirty="0" smtClean="0"/>
              <a:t>                      </a:t>
            </a:r>
            <a:r>
              <a:rPr lang="es-MX" sz="2000" dirty="0" smtClean="0"/>
              <a:t>LA </a:t>
            </a:r>
            <a:r>
              <a:rPr lang="es-MX" sz="2000" dirty="0"/>
              <a:t>CONVERSION</a:t>
            </a:r>
          </a:p>
          <a:p>
            <a:pPr algn="just"/>
            <a:r>
              <a:rPr lang="es-MX" sz="2000" dirty="0"/>
              <a:t>Convertirse en el lenguaje bíblico es </a:t>
            </a:r>
            <a:r>
              <a:rPr lang="es-MX" sz="2000" dirty="0" smtClean="0"/>
              <a:t>un cambio de mentalidad, </a:t>
            </a:r>
            <a:r>
              <a:rPr lang="es-MX" sz="2000" dirty="0"/>
              <a:t>supone que hagamos </a:t>
            </a:r>
            <a:r>
              <a:rPr lang="es-MX" sz="2000" dirty="0" smtClean="0"/>
              <a:t>nuestra una </a:t>
            </a:r>
            <a:r>
              <a:rPr lang="es-MX" sz="2000" dirty="0"/>
              <a:t>nueva escala de valores, que pensemos y </a:t>
            </a:r>
            <a:r>
              <a:rPr lang="es-MX" sz="2000" dirty="0" smtClean="0"/>
              <a:t>sintamos de </a:t>
            </a:r>
            <a:r>
              <a:rPr lang="es-MX" sz="2000" dirty="0"/>
              <a:t>una manera distinta, y que al pensar y sentir de </a:t>
            </a:r>
            <a:r>
              <a:rPr lang="es-MX" sz="2000" dirty="0" smtClean="0"/>
              <a:t>otra manera </a:t>
            </a:r>
            <a:r>
              <a:rPr lang="es-MX" sz="2000" dirty="0"/>
              <a:t>actuemos externamente en forma </a:t>
            </a:r>
            <a:r>
              <a:rPr lang="es-MX" sz="2000" dirty="0" smtClean="0"/>
              <a:t>diferente, como </a:t>
            </a:r>
            <a:r>
              <a:rPr lang="es-MX" sz="2000" dirty="0"/>
              <a:t>Zaqueo que ha comprendido que lo </a:t>
            </a:r>
            <a:r>
              <a:rPr lang="es-MX" sz="2000" dirty="0" smtClean="0"/>
              <a:t>mas importante </a:t>
            </a:r>
            <a:r>
              <a:rPr lang="es-MX" sz="2000" dirty="0"/>
              <a:t>no es el dinero y cambia su vida y empieza </a:t>
            </a:r>
            <a:r>
              <a:rPr lang="es-MX" sz="2000" dirty="0" smtClean="0"/>
              <a:t>a vivir </a:t>
            </a:r>
            <a:r>
              <a:rPr lang="es-MX" sz="2000" dirty="0"/>
              <a:t>conforme a los valores que le propone Jesús.</a:t>
            </a:r>
          </a:p>
          <a:p>
            <a:pPr algn="just"/>
            <a:r>
              <a:rPr lang="es-MX" sz="2000" dirty="0"/>
              <a:t>Convertirnos a Jesús implica habernos encontrado </a:t>
            </a:r>
            <a:r>
              <a:rPr lang="es-MX" sz="2000" dirty="0" smtClean="0"/>
              <a:t>con él</a:t>
            </a:r>
            <a:r>
              <a:rPr lang="es-MX" sz="2000" dirty="0"/>
              <a:t>, aceptar la escala de valores que </a:t>
            </a:r>
            <a:r>
              <a:rPr lang="es-MX" sz="2000" dirty="0" smtClean="0"/>
              <a:t>él </a:t>
            </a:r>
            <a:r>
              <a:rPr lang="es-MX" sz="2000" dirty="0"/>
              <a:t>muestra y vivir </a:t>
            </a:r>
            <a:r>
              <a:rPr lang="es-MX" sz="2000" dirty="0" smtClean="0"/>
              <a:t>de acuerdo </a:t>
            </a:r>
            <a:r>
              <a:rPr lang="es-MX" sz="2000" dirty="0"/>
              <a:t>a su forma de entender la vida.</a:t>
            </a:r>
          </a:p>
        </p:txBody>
      </p:sp>
    </p:spTree>
    <p:extLst>
      <p:ext uri="{BB962C8B-B14F-4D97-AF65-F5344CB8AC3E}">
        <p14:creationId xmlns:p14="http://schemas.microsoft.com/office/powerpoint/2010/main" val="3429827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2224"/>
            <a:ext cx="8229600" cy="5663939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s-MX" sz="2400" dirty="0">
                <a:cs typeface="Arial" panose="020B0604020202020204" pitchFamily="34" charset="0"/>
              </a:rPr>
              <a:t>Decimos que la conversión es un cambio radical, porque cambian </a:t>
            </a:r>
            <a:r>
              <a:rPr lang="es-MX" sz="2400" dirty="0" smtClean="0">
                <a:cs typeface="Arial" panose="020B0604020202020204" pitchFamily="34" charset="0"/>
              </a:rPr>
              <a:t>las raíces</a:t>
            </a:r>
            <a:r>
              <a:rPr lang="es-MX" sz="2400" dirty="0">
                <a:cs typeface="Arial" panose="020B0604020202020204" pitchFamily="34" charset="0"/>
              </a:rPr>
              <a:t>, los principios conforme a los cuales movemos nuestra </a:t>
            </a:r>
            <a:r>
              <a:rPr lang="es-MX" sz="2400" dirty="0" smtClean="0">
                <a:cs typeface="Arial" panose="020B0604020202020204" pitchFamily="34" charset="0"/>
              </a:rPr>
              <a:t>vida y entonces </a:t>
            </a:r>
            <a:r>
              <a:rPr lang="es-MX" sz="2400" dirty="0">
                <a:cs typeface="Arial" panose="020B0604020202020204" pitchFamily="34" charset="0"/>
              </a:rPr>
              <a:t>los valores que la mueven serán los valores que movieron la </a:t>
            </a:r>
            <a:r>
              <a:rPr lang="es-MX" sz="2400" dirty="0" smtClean="0">
                <a:cs typeface="Arial" panose="020B0604020202020204" pitchFamily="34" charset="0"/>
              </a:rPr>
              <a:t>vida de </a:t>
            </a:r>
            <a:r>
              <a:rPr lang="es-MX" sz="2400" dirty="0">
                <a:cs typeface="Arial" panose="020B0604020202020204" pitchFamily="34" charset="0"/>
              </a:rPr>
              <a:t>Jesús: el amor, la misericordia, el perdón, la comprensión, la vida </a:t>
            </a:r>
            <a:r>
              <a:rPr lang="es-MX" sz="2400" dirty="0" smtClean="0">
                <a:cs typeface="Arial" panose="020B0604020202020204" pitchFamily="34" charset="0"/>
              </a:rPr>
              <a:t>en comunidad</a:t>
            </a:r>
            <a:r>
              <a:rPr lang="es-MX" sz="2400" dirty="0">
                <a:cs typeface="Arial" panose="020B0604020202020204" pitchFamily="34" charset="0"/>
              </a:rPr>
              <a:t>, la responsabilidad, </a:t>
            </a:r>
            <a:r>
              <a:rPr lang="es-MX" sz="2400" dirty="0" smtClean="0">
                <a:cs typeface="Arial" panose="020B0604020202020204" pitchFamily="34" charset="0"/>
              </a:rPr>
              <a:t>el trabajo</a:t>
            </a:r>
            <a:r>
              <a:rPr lang="es-MX" sz="2400" dirty="0">
                <a:cs typeface="Arial" panose="020B0604020202020204" pitchFamily="34" charset="0"/>
              </a:rPr>
              <a:t>, el respeto, la oración, </a:t>
            </a:r>
            <a:r>
              <a:rPr lang="es-MX" sz="2400" dirty="0" smtClean="0">
                <a:cs typeface="Arial" panose="020B0604020202020204" pitchFamily="34" charset="0"/>
              </a:rPr>
              <a:t>la congruencia </a:t>
            </a:r>
            <a:r>
              <a:rPr lang="es-MX" sz="2400" dirty="0">
                <a:cs typeface="Arial" panose="020B0604020202020204" pitchFamily="34" charset="0"/>
              </a:rPr>
              <a:t>y tantos otros que nos trasmitió a lo largo de su vida</a:t>
            </a:r>
            <a:r>
              <a:rPr lang="es-MX" sz="2400" dirty="0" smtClean="0">
                <a:cs typeface="Arial" panose="020B0604020202020204" pitchFamily="34" charset="0"/>
              </a:rPr>
              <a:t>.</a:t>
            </a:r>
          </a:p>
          <a:p>
            <a:pPr marL="0" indent="0" algn="just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000" y="3276600"/>
            <a:ext cx="3695700" cy="25614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3985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1835</Words>
  <Application>Microsoft Office PowerPoint</Application>
  <PresentationFormat>Presentación en pantalla (4:3)</PresentationFormat>
  <Paragraphs>188</Paragraphs>
  <Slides>26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26</vt:i4>
      </vt:variant>
    </vt:vector>
  </HeadingPairs>
  <TitlesOfParts>
    <vt:vector size="27" baseType="lpstr">
      <vt:lpstr>Office Theme</vt:lpstr>
      <vt:lpstr>SER Y HACER AREA I DIOCESANA</vt:lpstr>
      <vt:lpstr>MÍSTICA DE ÁREA I</vt:lpstr>
      <vt:lpstr>OBJETIVO DE ÁREA I</vt:lpstr>
      <vt:lpstr>Presentación de PowerPoint</vt:lpstr>
      <vt:lpstr>Presentación de PowerPoint</vt:lpstr>
      <vt:lpstr>RELACIÓN DEL PASAJE BÍBLICO CON EL TRABAJO DEL ÁREA I</vt:lpstr>
      <vt:lpstr>Presentación de PowerPoint</vt:lpstr>
      <vt:lpstr>VALORES QUE PROMUEVE Y TRANSMITE ÁREA I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ACTIVIDADES DE ÁREA I</vt:lpstr>
      <vt:lpstr>De la Función No. 3: A).- Capacitar a los matrimonios de Área I de Sector y Promotores Zonales: capacitación con un doble proceso que incluya, por una parte el crecimiento de cada uno de los miembros del equipo en conjunto y por otro lado que se alcancen los objetivos propuestos. Asegurarse que se tenga lo siguiente:  • Haber vivido el CBF con los momentos fuertes. • Curso de capacitación Integral Progresiva I y II • Taller de Metodología • Curso sobre Manual de Procedimientos del Ser y Hacer del ECS • Curso de Profundización para dirigentes • Curso sobre el Manual de Organización del MFC</vt:lpstr>
      <vt:lpstr> B).- Capacitar a los matrimonios promotores de EBF : Asegurar que se tenga lo siguiente: • Haber vivido el CBF con los momentos fuertes. • Curso de capacitación Integral Progresiva I y II • Taller de Metodología • Curso sobre el Manual de Organización del MFC   Estos cursos son opcionales pero muy recomendables: • Curso del Manual de Procedimientos del Ser y Hacer del ECS • Curso de Profundización para Dirigentes </vt:lpstr>
      <vt:lpstr>De la Función No. 4:  A):- Planeación de pesca B).- Coordinación de pesca C).- Evaluación de pesca </vt:lpstr>
      <vt:lpstr>  </vt:lpstr>
      <vt:lpstr>Presentación de PowerPoint</vt:lpstr>
      <vt:lpstr>Presentación de PowerPoint</vt:lpstr>
      <vt:lpstr>Presentación de PowerPoint</vt:lpstr>
      <vt:lpstr>¡¡¡Gracias por su atención!!!</vt:lpstr>
    </vt:vector>
  </TitlesOfParts>
  <Company>sdfsdf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de la Presentación</dc:title>
  <dc:creator>sfsd sdfsdf</dc:creator>
  <cp:lastModifiedBy>Miguel Lavariega</cp:lastModifiedBy>
  <cp:revision>74</cp:revision>
  <dcterms:created xsi:type="dcterms:W3CDTF">2019-08-30T21:38:12Z</dcterms:created>
  <dcterms:modified xsi:type="dcterms:W3CDTF">2019-10-11T19:26:22Z</dcterms:modified>
</cp:coreProperties>
</file>

<file path=docProps/thumbnail.jpeg>
</file>